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8" r:id="rId2"/>
  </p:sldMasterIdLst>
  <p:notesMasterIdLst>
    <p:notesMasterId r:id="rId28"/>
  </p:notesMasterIdLst>
  <p:handoutMasterIdLst>
    <p:handoutMasterId r:id="rId29"/>
  </p:handoutMasterIdLst>
  <p:sldIdLst>
    <p:sldId id="256" r:id="rId3"/>
    <p:sldId id="260" r:id="rId4"/>
    <p:sldId id="261" r:id="rId5"/>
    <p:sldId id="274" r:id="rId6"/>
    <p:sldId id="279" r:id="rId7"/>
    <p:sldId id="266" r:id="rId8"/>
    <p:sldId id="278" r:id="rId9"/>
    <p:sldId id="275" r:id="rId10"/>
    <p:sldId id="293" r:id="rId11"/>
    <p:sldId id="280" r:id="rId12"/>
    <p:sldId id="287" r:id="rId13"/>
    <p:sldId id="301" r:id="rId14"/>
    <p:sldId id="298" r:id="rId15"/>
    <p:sldId id="272" r:id="rId16"/>
    <p:sldId id="281" r:id="rId17"/>
    <p:sldId id="282" r:id="rId18"/>
    <p:sldId id="294" r:id="rId19"/>
    <p:sldId id="285" r:id="rId20"/>
    <p:sldId id="286" r:id="rId21"/>
    <p:sldId id="295" r:id="rId22"/>
    <p:sldId id="284" r:id="rId23"/>
    <p:sldId id="300" r:id="rId24"/>
    <p:sldId id="288" r:id="rId25"/>
    <p:sldId id="296" r:id="rId26"/>
    <p:sldId id="297" r:id="rId27"/>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showGuides="1">
      <p:cViewPr varScale="1">
        <p:scale>
          <a:sx n="123" d="100"/>
          <a:sy n="123" d="100"/>
        </p:scale>
        <p:origin x="108" y="25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82217340781675"/>
          <c:y val="0.14124424923075091"/>
          <c:w val="0.6367991359000934"/>
          <c:h val="0.6664009855910868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C1DAA24D-5580-4D16-9464-7268C0DB38B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400000" cy="430476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862" cy="466566"/>
          </a:xfrm>
          <a:prstGeom prst="rect">
            <a:avLst/>
          </a:prstGeom>
        </p:spPr>
        <p:txBody>
          <a:bodyPr vert="horz" lIns="91403" tIns="45702" rIns="91403" bIns="45702" rtlCol="0"/>
          <a:lstStyle>
            <a:lvl1pPr algn="l">
              <a:defRPr sz="1200"/>
            </a:lvl1pPr>
          </a:lstStyle>
          <a:p>
            <a:endParaRPr lang="en-US" dirty="0"/>
          </a:p>
        </p:txBody>
      </p:sp>
      <p:sp>
        <p:nvSpPr>
          <p:cNvPr id="3" name="Date Placeholder 2"/>
          <p:cNvSpPr>
            <a:spLocks noGrp="1"/>
          </p:cNvSpPr>
          <p:nvPr>
            <p:ph type="dt" sz="quarter" idx="1"/>
          </p:nvPr>
        </p:nvSpPr>
        <p:spPr>
          <a:xfrm>
            <a:off x="3976477" y="0"/>
            <a:ext cx="3041862" cy="466566"/>
          </a:xfrm>
          <a:prstGeom prst="rect">
            <a:avLst/>
          </a:prstGeom>
        </p:spPr>
        <p:txBody>
          <a:bodyPr vert="horz" lIns="91403" tIns="45702" rIns="91403" bIns="45702" rtlCol="0"/>
          <a:lstStyle>
            <a:lvl1pPr algn="r">
              <a:defRPr sz="1200"/>
            </a:lvl1pPr>
          </a:lstStyle>
          <a:p>
            <a:fld id="{E574AC39-44E6-425E-AF49-CF7D189F346F}" type="datetimeFigureOut">
              <a:rPr lang="en-US" smtClean="0"/>
              <a:t>12/7/2021</a:t>
            </a:fld>
            <a:endParaRPr lang="en-US" dirty="0"/>
          </a:p>
        </p:txBody>
      </p:sp>
      <p:sp>
        <p:nvSpPr>
          <p:cNvPr id="4" name="Footer Placeholder 3"/>
          <p:cNvSpPr>
            <a:spLocks noGrp="1"/>
          </p:cNvSpPr>
          <p:nvPr>
            <p:ph type="ftr" sz="quarter" idx="2"/>
          </p:nvPr>
        </p:nvSpPr>
        <p:spPr>
          <a:xfrm>
            <a:off x="0" y="8839360"/>
            <a:ext cx="3041862" cy="466566"/>
          </a:xfrm>
          <a:prstGeom prst="rect">
            <a:avLst/>
          </a:prstGeom>
        </p:spPr>
        <p:txBody>
          <a:bodyPr vert="horz" lIns="91403" tIns="45702" rIns="91403" bIns="45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477" y="8839360"/>
            <a:ext cx="3041862" cy="466566"/>
          </a:xfrm>
          <a:prstGeom prst="rect">
            <a:avLst/>
          </a:prstGeom>
        </p:spPr>
        <p:txBody>
          <a:bodyPr vert="horz" lIns="91403" tIns="45702" rIns="91403" bIns="45702" rtlCol="0" anchor="b"/>
          <a:lstStyle>
            <a:lvl1pPr algn="r">
              <a:defRPr sz="1200"/>
            </a:lvl1pPr>
          </a:lstStyle>
          <a:p>
            <a:fld id="{6320F472-929B-459B-8D82-2FABCC5B32A0}" type="slidenum">
              <a:rPr lang="en-US" smtClean="0"/>
              <a:t>‹#›</a:t>
            </a:fld>
            <a:endParaRPr lang="en-US"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a:defRPr sz="1200"/>
            </a:lvl1pPr>
          </a:lstStyle>
          <a:p>
            <a:endParaRPr lang="en-US" dirty="0"/>
          </a:p>
        </p:txBody>
      </p:sp>
      <p:sp>
        <p:nvSpPr>
          <p:cNvPr id="3" name="Date Placeholder 2"/>
          <p:cNvSpPr>
            <a:spLocks noGrp="1"/>
          </p:cNvSpPr>
          <p:nvPr>
            <p:ph type="dt" idx="1"/>
          </p:nvPr>
        </p:nvSpPr>
        <p:spPr>
          <a:xfrm>
            <a:off x="3976334" y="0"/>
            <a:ext cx="3041967" cy="466913"/>
          </a:xfrm>
          <a:prstGeom prst="rect">
            <a:avLst/>
          </a:prstGeom>
        </p:spPr>
        <p:txBody>
          <a:bodyPr vert="horz" lIns="93287" tIns="46643" rIns="93287" bIns="46643" rtlCol="0"/>
          <a:lstStyle>
            <a:lvl1pPr algn="r">
              <a:defRPr sz="1200"/>
            </a:lvl1pPr>
          </a:lstStyle>
          <a:p>
            <a:fld id="{DF2775BC-6312-42C7-B7C5-EA6783C2D9CA}" type="datetimeFigureOut">
              <a:rPr lang="en-US" smtClean="0"/>
              <a:t>12/7/2021</a:t>
            </a:fld>
            <a:endParaRPr lang="en-US"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3" rIns="93287" bIns="46643"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9015"/>
            <a:ext cx="3041967" cy="466912"/>
          </a:xfrm>
          <a:prstGeom prst="rect">
            <a:avLst/>
          </a:prstGeom>
        </p:spPr>
        <p:txBody>
          <a:bodyPr vert="horz" lIns="93287" tIns="46643" rIns="93287" bIns="466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3287" tIns="46643" rIns="93287" bIns="46643" rtlCol="0" anchor="b"/>
          <a:lstStyle>
            <a:lvl1pPr algn="r">
              <a:defRPr sz="1200"/>
            </a:lvl1pPr>
          </a:lstStyle>
          <a:p>
            <a:fld id="{67F715A1-4ADC-44E0-9587-804FF39D6B22}" type="slidenum">
              <a:rPr lang="en-US" smtClean="0"/>
              <a:t>‹#›</a:t>
            </a:fld>
            <a:endParaRPr lang="en-US"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212208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26445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96115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791928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771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285146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424470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64546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28781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52018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410352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3526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8733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161954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377712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dirty="0"/>
          </a:p>
        </p:txBody>
      </p:sp>
    </p:spTree>
    <p:extLst>
      <p:ext uri="{BB962C8B-B14F-4D97-AF65-F5344CB8AC3E}">
        <p14:creationId xmlns:p14="http://schemas.microsoft.com/office/powerpoint/2010/main" val="233001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FF0622-75E4-48B8-A617-5428CA5926CE}" type="datetimeFigureOut">
              <a:rPr lang="en-US" smtClean="0"/>
              <a:t>12/7/2021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875541-8164-4CC7-9F2F-6F0C49BB858D}" type="slidenum">
              <a:rPr lang="en-US" smtClean="0"/>
              <a:t>‹#›</a:t>
            </a:fld>
            <a:endParaRPr lang="en-US" dirty="0"/>
          </a:p>
        </p:txBody>
      </p:sp>
    </p:spTree>
    <p:extLst>
      <p:ext uri="{BB962C8B-B14F-4D97-AF65-F5344CB8AC3E}">
        <p14:creationId xmlns:p14="http://schemas.microsoft.com/office/powerpoint/2010/main" val="34445846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162" y="5082306"/>
            <a:ext cx="8825658" cy="1170338"/>
          </a:xfrm>
        </p:spPr>
        <p:txBody>
          <a:bodyPr>
            <a:normAutofit/>
          </a:bodyPr>
          <a:lstStyle/>
          <a:p>
            <a:pPr algn="ctr"/>
            <a:r>
              <a:rPr lang="en-US" sz="3600" b="1" dirty="0">
                <a:latin typeface="Montserrat SemiBold" panose="00000700000000000000" pitchFamily="50" charset="0"/>
              </a:rPr>
              <a:t>Self-Guided Tour Booklet</a:t>
            </a:r>
          </a:p>
        </p:txBody>
      </p:sp>
      <p:pic>
        <p:nvPicPr>
          <p:cNvPr id="8" name="Picture 7" descr="Logo, company name&#10;&#10;Description automatically generated">
            <a:extLst>
              <a:ext uri="{FF2B5EF4-FFF2-40B4-BE49-F238E27FC236}">
                <a16:creationId xmlns:a16="http://schemas.microsoft.com/office/drawing/2014/main" id="{7953029D-09FA-4D9B-BAC8-D3A8C0694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402" y="328264"/>
            <a:ext cx="6813415" cy="3948171"/>
          </a:xfrm>
          <a:prstGeom prst="rect">
            <a:avLst/>
          </a:prstGeom>
        </p:spPr>
      </p:pic>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The Tour</a:t>
            </a:r>
          </a:p>
        </p:txBody>
      </p:sp>
      <p:sp>
        <p:nvSpPr>
          <p:cNvPr id="6" name="Subtitle 5"/>
          <p:cNvSpPr>
            <a:spLocks noGrp="1"/>
          </p:cNvSpPr>
          <p:nvPr>
            <p:ph type="subTitle" idx="1"/>
          </p:nvPr>
        </p:nvSpPr>
        <p:spPr/>
        <p:txBody>
          <a:bodyPr/>
          <a:lstStyle/>
          <a:p>
            <a:r>
              <a:rPr lang="en-US" dirty="0"/>
              <a:t>General Mitchell International Airport</a:t>
            </a:r>
          </a:p>
        </p:txBody>
      </p:sp>
    </p:spTree>
    <p:extLst>
      <p:ext uri="{BB962C8B-B14F-4D97-AF65-F5344CB8AC3E}">
        <p14:creationId xmlns:p14="http://schemas.microsoft.com/office/powerpoint/2010/main" val="362222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87395"/>
          </a:xfrm>
        </p:spPr>
        <p:txBody>
          <a:bodyPr>
            <a:normAutofit fontScale="90000"/>
          </a:bodyPr>
          <a:lstStyle/>
          <a:p>
            <a:r>
              <a:rPr lang="en-US" dirty="0"/>
              <a:t>Tour: Main Terminal - Upper Level (north end)</a:t>
            </a:r>
            <a:br>
              <a:rPr lang="en-US" dirty="0"/>
            </a:br>
            <a:endParaRPr lang="en-US" dirty="0"/>
          </a:p>
        </p:txBody>
      </p:sp>
      <p:sp>
        <p:nvSpPr>
          <p:cNvPr id="3" name="Content Placeholder 2"/>
          <p:cNvSpPr>
            <a:spLocks noGrp="1"/>
          </p:cNvSpPr>
          <p:nvPr>
            <p:ph idx="1"/>
          </p:nvPr>
        </p:nvSpPr>
        <p:spPr>
          <a:xfrm>
            <a:off x="326351" y="4351825"/>
            <a:ext cx="9048557" cy="3517557"/>
          </a:xfrm>
        </p:spPr>
        <p:txBody>
          <a:bodyPr>
            <a:normAutofit/>
          </a:bodyPr>
          <a:lstStyle/>
          <a:p>
            <a:endParaRPr lang="en-US" dirty="0"/>
          </a:p>
          <a:p>
            <a:r>
              <a:rPr lang="en-US" dirty="0"/>
              <a:t>Please start at the Summerfest Marketplace, which is the only Summerfest retail location outside of the festival grounds. It has a Wisconsin team apparel, a nice children’s section, and a wide variety of locally made gifts. During the winter season, it also operates the only coat check service at any major airport in the United States.</a:t>
            </a:r>
          </a:p>
        </p:txBody>
      </p:sp>
      <p:pic>
        <p:nvPicPr>
          <p:cNvPr id="8" name="Picture 7" descr="A picture containing text, road, outdoor, sign&#10;&#10;Description automatically generated">
            <a:extLst>
              <a:ext uri="{FF2B5EF4-FFF2-40B4-BE49-F238E27FC236}">
                <a16:creationId xmlns:a16="http://schemas.microsoft.com/office/drawing/2014/main" id="{2ACBE5A6-0567-4541-A2E8-79403216D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8821" y="1376219"/>
            <a:ext cx="4583616" cy="3057236"/>
          </a:xfrm>
          <a:prstGeom prst="rect">
            <a:avLst/>
          </a:prstGeom>
        </p:spPr>
      </p:pic>
    </p:spTree>
    <p:extLst>
      <p:ext uri="{BB962C8B-B14F-4D97-AF65-F5344CB8AC3E}">
        <p14:creationId xmlns:p14="http://schemas.microsoft.com/office/powerpoint/2010/main" val="75849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87395"/>
          </a:xfrm>
        </p:spPr>
        <p:txBody>
          <a:bodyPr>
            <a:normAutofit fontScale="90000"/>
          </a:bodyPr>
          <a:lstStyle/>
          <a:p>
            <a:r>
              <a:rPr lang="en-US" dirty="0"/>
              <a:t>Tour: Main Terminal Area- Upper Level (south end)</a:t>
            </a:r>
            <a:br>
              <a:rPr lang="en-US" dirty="0"/>
            </a:br>
            <a:endParaRPr lang="en-US" dirty="0"/>
          </a:p>
        </p:txBody>
      </p:sp>
      <p:sp>
        <p:nvSpPr>
          <p:cNvPr id="3" name="Content Placeholder 2"/>
          <p:cNvSpPr>
            <a:spLocks noGrp="1"/>
          </p:cNvSpPr>
          <p:nvPr>
            <p:ph idx="1"/>
          </p:nvPr>
        </p:nvSpPr>
        <p:spPr>
          <a:xfrm>
            <a:off x="751224" y="2883243"/>
            <a:ext cx="8596668" cy="3517557"/>
          </a:xfrm>
        </p:spPr>
        <p:txBody>
          <a:bodyPr>
            <a:normAutofit fontScale="77500" lnSpcReduction="20000"/>
          </a:bodyPr>
          <a:lstStyle/>
          <a:p>
            <a:endParaRPr lang="en-US" dirty="0"/>
          </a:p>
          <a:p>
            <a:r>
              <a:rPr lang="en-US" dirty="0"/>
              <a:t>Please start at the Mitchell Gallery of Flight, see the history of aviation! </a:t>
            </a:r>
          </a:p>
          <a:p>
            <a:r>
              <a:rPr lang="en-US" dirty="0"/>
              <a:t>The Mitchell Gallery of Flight, an aviation museum, is located near Concourse C in the concession mall. It features displays and exhibits unique to local aviation history. The 24’ x 60’ Gallery provides air travelers and visitors alike with a unique and informative aviation experience. A non-profit organization, the Friends of the Mitchell Gallery of Flight, plans the displays, directs display programs, fundraisers, and membership activities. You can share in retaining the rich aviation heritage unique to Milwaukee. Various levels of membership in the Friends of the Mitchell Gallery of Flight are available. For questions or additional information, please call or write:</a:t>
            </a:r>
          </a:p>
          <a:p>
            <a:pPr marL="0" indent="0" algn="ctr">
              <a:buNone/>
            </a:pPr>
            <a:r>
              <a:rPr lang="en-US" dirty="0"/>
              <a:t>Friends of the Mitchell Gallery of Flight</a:t>
            </a:r>
          </a:p>
          <a:p>
            <a:pPr marL="0" indent="0" algn="ctr">
              <a:buNone/>
            </a:pPr>
            <a:r>
              <a:rPr lang="en-US" dirty="0"/>
              <a:t>General Mitchell International Airport</a:t>
            </a:r>
          </a:p>
          <a:p>
            <a:pPr marL="0" indent="0" algn="ctr">
              <a:buNone/>
            </a:pPr>
            <a:r>
              <a:rPr lang="en-US" dirty="0"/>
              <a:t>5300 South Howell Avenue</a:t>
            </a:r>
          </a:p>
          <a:p>
            <a:pPr marL="0" indent="0" algn="ctr">
              <a:buNone/>
            </a:pPr>
            <a:r>
              <a:rPr lang="en-US" dirty="0"/>
              <a:t>Milwaukee, WI 53207</a:t>
            </a:r>
          </a:p>
          <a:p>
            <a:pPr marL="0" indent="0" algn="ctr">
              <a:buNone/>
            </a:pPr>
            <a:r>
              <a:rPr lang="en-US" dirty="0"/>
              <a:t>414-747-5300 </a:t>
            </a:r>
          </a:p>
        </p:txBody>
      </p:sp>
      <p:pic>
        <p:nvPicPr>
          <p:cNvPr id="6" name="Picture 5" descr="The front of a building&#10;&#10;Description automatically generated with low confidence">
            <a:extLst>
              <a:ext uri="{FF2B5EF4-FFF2-40B4-BE49-F238E27FC236}">
                <a16:creationId xmlns:a16="http://schemas.microsoft.com/office/drawing/2014/main" id="{34A7AF81-3D7E-4E16-8786-8ED9168081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311" y="1285383"/>
            <a:ext cx="2892199" cy="1915612"/>
          </a:xfrm>
          <a:prstGeom prst="rect">
            <a:avLst/>
          </a:prstGeom>
        </p:spPr>
      </p:pic>
    </p:spTree>
    <p:extLst>
      <p:ext uri="{BB962C8B-B14F-4D97-AF65-F5344CB8AC3E}">
        <p14:creationId xmlns:p14="http://schemas.microsoft.com/office/powerpoint/2010/main" val="388050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12108"/>
          </a:xfrm>
        </p:spPr>
        <p:txBody>
          <a:bodyPr/>
          <a:lstStyle/>
          <a:p>
            <a:r>
              <a:rPr lang="en-US" dirty="0"/>
              <a:t>The Tour (cont’d)…</a:t>
            </a:r>
          </a:p>
        </p:txBody>
      </p:sp>
      <p:sp>
        <p:nvSpPr>
          <p:cNvPr id="3" name="Content Placeholder 2"/>
          <p:cNvSpPr>
            <a:spLocks noGrp="1"/>
          </p:cNvSpPr>
          <p:nvPr>
            <p:ph idx="1"/>
          </p:nvPr>
        </p:nvSpPr>
        <p:spPr>
          <a:xfrm>
            <a:off x="444843" y="1309816"/>
            <a:ext cx="9424087" cy="4975654"/>
          </a:xfrm>
        </p:spPr>
        <p:txBody>
          <a:bodyPr>
            <a:normAutofit/>
          </a:bodyPr>
          <a:lstStyle/>
          <a:p>
            <a:pPr>
              <a:buFont typeface="Wingdings" panose="05000000000000000000" pitchFamily="2" charset="2"/>
              <a:buChar char="Ø"/>
            </a:pPr>
            <a:r>
              <a:rPr lang="en-US" dirty="0"/>
              <a:t>Across from the Summerfest Marketplace, you will see the PGA Tour Shop, Spanx, and No Boundaries. Lots of goodies to purchase!</a:t>
            </a:r>
          </a:p>
          <a:p>
            <a:pPr>
              <a:buFont typeface="Wingdings" panose="05000000000000000000" pitchFamily="2" charset="2"/>
              <a:buChar char="Ø"/>
            </a:pPr>
            <a:r>
              <a:rPr lang="en-US" dirty="0"/>
              <a:t>Walking northwest from the escalator, look out the windows on the way to the Concourse C entrance. Aircraft can often be seen parked here. Before departure, aircraft are refueled and restocked with food and beverages, airline personnel clean and inspect the plane, baggage and/or freight are loaded and unloaded, and lavatories are serviced.</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Please head toward the down escalators near the Summerfest Marketplace.</a:t>
            </a:r>
          </a:p>
          <a:p>
            <a:endParaRPr lang="en-US" dirty="0"/>
          </a:p>
        </p:txBody>
      </p:sp>
      <p:pic>
        <p:nvPicPr>
          <p:cNvPr id="4" name="Picture 3"/>
          <p:cNvPicPr>
            <a:picLocks noChangeAspect="1"/>
          </p:cNvPicPr>
          <p:nvPr/>
        </p:nvPicPr>
        <p:blipFill>
          <a:blip r:embed="rId2"/>
          <a:stretch>
            <a:fillRect/>
          </a:stretch>
        </p:blipFill>
        <p:spPr>
          <a:xfrm>
            <a:off x="3513871" y="3362480"/>
            <a:ext cx="3286029" cy="2425928"/>
          </a:xfrm>
          <a:prstGeom prst="rect">
            <a:avLst/>
          </a:prstGeom>
        </p:spPr>
      </p:pic>
    </p:spTree>
    <p:extLst>
      <p:ext uri="{BB962C8B-B14F-4D97-AF65-F5344CB8AC3E}">
        <p14:creationId xmlns:p14="http://schemas.microsoft.com/office/powerpoint/2010/main" val="2883898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Tour: Take the Elevator down to Ticketing- located right outside of the Summerfest Marketplace.</a:t>
            </a:r>
          </a:p>
        </p:txBody>
      </p:sp>
      <p:sp>
        <p:nvSpPr>
          <p:cNvPr id="8" name="Content Placeholder 7"/>
          <p:cNvSpPr>
            <a:spLocks noGrp="1"/>
          </p:cNvSpPr>
          <p:nvPr>
            <p:ph idx="1"/>
          </p:nvPr>
        </p:nvSpPr>
        <p:spPr>
          <a:xfrm>
            <a:off x="784426" y="1625128"/>
            <a:ext cx="8596668" cy="4874525"/>
          </a:xfrm>
        </p:spPr>
        <p:txBody>
          <a:bodyPr>
            <a:normAutofit/>
          </a:bodyPr>
          <a:lstStyle/>
          <a:p>
            <a:r>
              <a:rPr lang="en-US" dirty="0"/>
              <a:t>You will see all the airlines that service passengers at MKE. The airlines have designated ticket counters for their passengers to check in for their flight and to weigh their luggage so that it can be placed in the belly of the airplane. Passengers can also purchase tickets and make reservations for future flights. Arrangements can be made for the handling of pets, odd-sized baggage, skis, bicycles or other “unusual” items passengers wish to take with them on their trip.  </a:t>
            </a:r>
          </a:p>
          <a:p>
            <a:r>
              <a:rPr lang="en-US" dirty="0"/>
              <a:t>Directly opposite of the counters are monitors which display flight information and tourist destinations, along with self check-in machines for passengers who would like to check-in and print their own boarding pass.</a:t>
            </a:r>
          </a:p>
          <a:p>
            <a:r>
              <a:rPr lang="en-US" dirty="0"/>
              <a:t>In this area you will find skycap service. Skycaps assist passengers with luggage and wheelchair service. </a:t>
            </a:r>
          </a:p>
          <a:p>
            <a:r>
              <a:rPr lang="en-US" dirty="0"/>
              <a:t>Please head to the south end of ticketing to the last escalator and proceed up.</a:t>
            </a:r>
          </a:p>
        </p:txBody>
      </p:sp>
    </p:spTree>
    <p:extLst>
      <p:ext uri="{BB962C8B-B14F-4D97-AF65-F5344CB8AC3E}">
        <p14:creationId xmlns:p14="http://schemas.microsoft.com/office/powerpoint/2010/main" val="34332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9818"/>
          </a:xfrm>
        </p:spPr>
        <p:txBody>
          <a:bodyPr>
            <a:normAutofit/>
          </a:bodyPr>
          <a:lstStyle/>
          <a:p>
            <a:r>
              <a:rPr lang="en-US" sz="2400" dirty="0"/>
              <a:t>Main Terminal Area- Upper Level (south end)</a:t>
            </a:r>
          </a:p>
        </p:txBody>
      </p:sp>
      <p:sp>
        <p:nvSpPr>
          <p:cNvPr id="3" name="Content Placeholder 2"/>
          <p:cNvSpPr>
            <a:spLocks noGrp="1"/>
          </p:cNvSpPr>
          <p:nvPr>
            <p:ph idx="1"/>
          </p:nvPr>
        </p:nvSpPr>
        <p:spPr>
          <a:xfrm>
            <a:off x="476525" y="1579418"/>
            <a:ext cx="9318404" cy="5278582"/>
          </a:xfrm>
        </p:spPr>
        <p:txBody>
          <a:bodyPr>
            <a:normAutofit fontScale="85000" lnSpcReduction="20000"/>
          </a:bodyPr>
          <a:lstStyle/>
          <a:p>
            <a:r>
              <a:rPr lang="en-US" sz="1900" dirty="0"/>
              <a:t>At the south end of the main terminal, you will find an area with picnic tables promoting the Milwaukee County Parks. There are also some flight information displays showing arriving and departing flights.</a:t>
            </a:r>
          </a:p>
          <a:p>
            <a:r>
              <a:rPr lang="en-US" sz="1900" dirty="0"/>
              <a:t>Across from the family restroom, you will see our indoor Service Animal Relief Area.  </a:t>
            </a:r>
          </a:p>
          <a:p>
            <a:endParaRPr lang="en-US" sz="1900"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Hope you brought your coins!!! The Gravity Well is a display of centrifugal force in which a coin is launched and travels in smaller and smaller, faster and faster circles until it is drawn into the center of the well. This is located near the Mitchell Gallery of Flight. The coins that are collected help fund the Gallery.</a:t>
            </a:r>
          </a:p>
          <a:p>
            <a:r>
              <a:rPr lang="en-US" dirty="0"/>
              <a:t>You will also see a </a:t>
            </a:r>
            <a:r>
              <a:rPr lang="en-US" dirty="0" err="1"/>
              <a:t>Mamava</a:t>
            </a:r>
            <a:r>
              <a:rPr lang="en-US" dirty="0"/>
              <a:t> lactation station for mothers who wish to nurse in private.</a:t>
            </a:r>
          </a:p>
          <a:p>
            <a:pPr marL="0" indent="0">
              <a:buNone/>
            </a:pPr>
            <a:r>
              <a:rPr lang="en-US" dirty="0"/>
              <a:t>  </a:t>
            </a:r>
          </a:p>
          <a:p>
            <a:endParaRPr lang="en-US" dirty="0"/>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103" y="2888372"/>
            <a:ext cx="2456158" cy="18443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976" y="2888371"/>
            <a:ext cx="3349549" cy="1833927"/>
          </a:xfrm>
          <a:prstGeom prst="rect">
            <a:avLst/>
          </a:prstGeom>
        </p:spPr>
      </p:pic>
      <p:pic>
        <p:nvPicPr>
          <p:cNvPr id="4" name="Picture 3"/>
          <p:cNvPicPr>
            <a:picLocks noChangeAspect="1"/>
          </p:cNvPicPr>
          <p:nvPr/>
        </p:nvPicPr>
        <p:blipFill>
          <a:blip r:embed="rId4"/>
          <a:stretch>
            <a:fillRect/>
          </a:stretch>
        </p:blipFill>
        <p:spPr>
          <a:xfrm>
            <a:off x="4808108" y="2893581"/>
            <a:ext cx="1150447" cy="1833928"/>
          </a:xfrm>
          <a:prstGeom prst="rect">
            <a:avLst/>
          </a:prstGeom>
        </p:spPr>
      </p:pic>
    </p:spTree>
    <p:extLst>
      <p:ext uri="{BB962C8B-B14F-4D97-AF65-F5344CB8AC3E}">
        <p14:creationId xmlns:p14="http://schemas.microsoft.com/office/powerpoint/2010/main" val="147925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726"/>
          </a:xfrm>
        </p:spPr>
        <p:txBody>
          <a:bodyPr>
            <a:noAutofit/>
          </a:bodyPr>
          <a:lstStyle/>
          <a:p>
            <a:r>
              <a:rPr lang="en-US" sz="2400" dirty="0"/>
              <a:t>Main Terminal Area- Upper Level (south end) continued. </a:t>
            </a:r>
            <a:br>
              <a:rPr lang="en-US" sz="2400" dirty="0"/>
            </a:br>
            <a:r>
              <a:rPr lang="en-US" sz="2400" dirty="0"/>
              <a:t>You will see: </a:t>
            </a:r>
          </a:p>
        </p:txBody>
      </p:sp>
      <p:sp>
        <p:nvSpPr>
          <p:cNvPr id="3" name="Content Placeholder 2"/>
          <p:cNvSpPr>
            <a:spLocks noGrp="1"/>
          </p:cNvSpPr>
          <p:nvPr>
            <p:ph idx="1"/>
          </p:nvPr>
        </p:nvSpPr>
        <p:spPr>
          <a:xfrm>
            <a:off x="743237" y="1810326"/>
            <a:ext cx="8596668" cy="4839855"/>
          </a:xfrm>
        </p:spPr>
        <p:txBody>
          <a:bodyPr>
            <a:normAutofit fontScale="92500" lnSpcReduction="20000"/>
          </a:bodyPr>
          <a:lstStyle/>
          <a:p>
            <a:endParaRPr lang="en-US" dirty="0"/>
          </a:p>
          <a:p>
            <a:r>
              <a:rPr lang="en-US" dirty="0"/>
              <a:t>To the right of the Gallery of Flight, you will see the USO Lounge for traveling military, Renaissance Books, Miller Brewery Shop. On the other side, the MKE Streetside Café and the Miller Brewhouse.</a:t>
            </a:r>
          </a:p>
          <a:p>
            <a:r>
              <a:rPr lang="en-US" dirty="0"/>
              <a:t>Parade of Planes Display – Glass display of airplane models.</a:t>
            </a:r>
          </a:p>
          <a:p>
            <a:r>
              <a:rPr lang="en-US" dirty="0"/>
              <a:t>Milwaukee Clock (look ahead and up)- the old-fashioned four-sided clock hanging in the center of the main concession mall near the Travelers Aid desk is a replica made especially for the airport. Clocks in this style graced the city during the late 1800s. The airport serves as a gateway to and first impression of Milwaukee for many visitors, so we proudly display this example of the region’s architectural heritage. </a:t>
            </a:r>
          </a:p>
          <a:p>
            <a:r>
              <a:rPr lang="en-US" dirty="0"/>
              <a:t>Airport Information Desk-The counter for Travelers Aid is located in the center of the concession mall. The volunteers strive to assist travelers, visitors, and the general public with information about flights, the city and airport. Volunteers make announcements over the paging system, answer the telephone, record and retrieve lost and found items, use the computer for flight information, provide information on transportation, hotels, dining, shopping, area events, and points of interest, and assist in mailing items that do not pass security regulations.  The desk is staffed from 5 a.m. to 12 a.m. </a:t>
            </a:r>
          </a:p>
          <a:p>
            <a:endParaRPr lang="en-US" dirty="0"/>
          </a:p>
        </p:txBody>
      </p:sp>
    </p:spTree>
    <p:extLst>
      <p:ext uri="{BB962C8B-B14F-4D97-AF65-F5344CB8AC3E}">
        <p14:creationId xmlns:p14="http://schemas.microsoft.com/office/powerpoint/2010/main" val="3739224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27438"/>
          </a:xfrm>
        </p:spPr>
        <p:txBody>
          <a:bodyPr>
            <a:noAutofit/>
          </a:bodyPr>
          <a:lstStyle/>
          <a:p>
            <a:r>
              <a:rPr lang="en-US" sz="2400" dirty="0"/>
              <a:t>Main Terminal Area- Upper Level (middle) </a:t>
            </a:r>
            <a:br>
              <a:rPr lang="en-US" sz="2400" dirty="0"/>
            </a:br>
            <a:r>
              <a:rPr lang="en-US" sz="2400" dirty="0"/>
              <a:t>You will see (</a:t>
            </a:r>
            <a:r>
              <a:rPr lang="en-US" sz="2400" dirty="0" err="1"/>
              <a:t>con’t</a:t>
            </a:r>
            <a:r>
              <a:rPr lang="en-US" sz="2400" dirty="0"/>
              <a:t>): </a:t>
            </a:r>
          </a:p>
        </p:txBody>
      </p:sp>
      <p:sp>
        <p:nvSpPr>
          <p:cNvPr id="3" name="Content Placeholder 2"/>
          <p:cNvSpPr>
            <a:spLocks noGrp="1"/>
          </p:cNvSpPr>
          <p:nvPr>
            <p:ph idx="1"/>
          </p:nvPr>
        </p:nvSpPr>
        <p:spPr>
          <a:xfrm>
            <a:off x="461319" y="1837039"/>
            <a:ext cx="9316995" cy="4473146"/>
          </a:xfrm>
        </p:spPr>
        <p:txBody>
          <a:bodyPr>
            <a:noAutofit/>
          </a:bodyPr>
          <a:lstStyle/>
          <a:p>
            <a:r>
              <a:rPr lang="en-US" sz="1400" dirty="0"/>
              <a:t>Starbucks Coffee- Stop and get a cup of your favorite flavor and have a snack!</a:t>
            </a:r>
          </a:p>
          <a:p>
            <a:r>
              <a:rPr lang="en-US" sz="1400" dirty="0" err="1"/>
              <a:t>Flightview</a:t>
            </a:r>
            <a:r>
              <a:rPr lang="en-US" sz="1400" dirty="0"/>
              <a:t> – MKE Arrivals Screen (North of information desk) This bank of screens is another source of flight information for both travelers and for those waiting for flights to arrive. These screens allow travelers to watch the radar positions of in-flight airplanes scheduled to arrive at MKE. Three of the four screens focus on a region of the country with the fourth screen showing the entire country. Another interesting feature of the screens is that they also display current weather systems throughout the country.</a:t>
            </a:r>
          </a:p>
          <a:p>
            <a:r>
              <a:rPr lang="en-US" sz="1400" dirty="0"/>
              <a:t>Curtis 1911 Pusher (look up)-This airplane, located in the concession mall near the entrance to the Brooks Brothers store, reflects the aviation history of Milwaukee and southeastern Wisconsin. It is an authentic reproduction of the type of airplane owned and flown by Milwaukee’s first pilot, John Kaminski. Waukesha residents Dale and Dean Crites built this airplane replica in 1974. The plane has been flown in many air shows and events, including the annual EAA </a:t>
            </a:r>
            <a:r>
              <a:rPr lang="en-US" sz="1400" dirty="0" err="1"/>
              <a:t>AirVenture</a:t>
            </a:r>
            <a:r>
              <a:rPr lang="en-US" sz="1400" dirty="0"/>
              <a:t> Oshkosh.</a:t>
            </a:r>
          </a:p>
          <a:p>
            <a:r>
              <a:rPr lang="en-US" sz="1400" dirty="0"/>
              <a:t>Communities Mosaic of Culture - Over 700 Milwaukee Public School third graders created the “Communities Mosaic of Culture” murals located within the concession mall at the entrance to the center skywalk. The mosaics are the result of a literacy program, sponsored by We Energies, that uses art, history, and visual artists to encourage students to research, read, write and present. Students worked with professional artists to develop their ideas and drawings. The murals consist of thousands of buttons, beads, and various odds and ends to create the colorful collage.</a:t>
            </a:r>
          </a:p>
        </p:txBody>
      </p:sp>
    </p:spTree>
    <p:extLst>
      <p:ext uri="{BB962C8B-B14F-4D97-AF65-F5344CB8AC3E}">
        <p14:creationId xmlns:p14="http://schemas.microsoft.com/office/powerpoint/2010/main" val="20594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Concourses C, D and E</a:t>
            </a:r>
          </a:p>
        </p:txBody>
      </p:sp>
      <p:sp>
        <p:nvSpPr>
          <p:cNvPr id="3" name="Content Placeholder 2"/>
          <p:cNvSpPr>
            <a:spLocks noGrp="1"/>
          </p:cNvSpPr>
          <p:nvPr>
            <p:ph idx="1"/>
          </p:nvPr>
        </p:nvSpPr>
        <p:spPr>
          <a:xfrm>
            <a:off x="677334" y="1540476"/>
            <a:ext cx="9603488" cy="5317523"/>
          </a:xfrm>
        </p:spPr>
        <p:txBody>
          <a:bodyPr>
            <a:normAutofit/>
          </a:bodyPr>
          <a:lstStyle/>
          <a:p>
            <a:r>
              <a:rPr lang="en-US" dirty="0"/>
              <a:t>Where is concourse A &amp; B?  Initially, concourses C, D and E were created with the intent to create A &amp; B, for a total of five concourses. Signage went up to identify concourses C, D and E. Later, decisions were made to not add concourses A &amp; B. Instead  of renaming concourses A, B and C, they remained unchanged as C, D and E, since signage was already in place.</a:t>
            </a:r>
          </a:p>
          <a:p>
            <a:r>
              <a:rPr lang="en-US" dirty="0"/>
              <a:t>Due to increased security, you are no longer able to walk through the security checkpoint without a boarding pass. Upon entering any of the three concourses- C, D or E, passengers must pass through a screening device as required by federal law. Parcels, purses and any carry-on baggage must be inspected by an X-Ray machine operated by the Transportation Security Administration (TSA) personnel. People must also walk through a metal detector or body scanner. Selected bags may be hand-searched. Each of the three concourses has a gift shop, a snack/bar or eat-in restaurant. The airline gate holding areas have seating available for those passengers waiting to board. Airline representatives at these holding areas assist passengers in the boarding process.</a:t>
            </a:r>
          </a:p>
          <a:p>
            <a:endParaRPr lang="en-US" dirty="0"/>
          </a:p>
          <a:p>
            <a:endParaRPr lang="en-US" dirty="0"/>
          </a:p>
        </p:txBody>
      </p:sp>
    </p:spTree>
    <p:extLst>
      <p:ext uri="{BB962C8B-B14F-4D97-AF65-F5344CB8AC3E}">
        <p14:creationId xmlns:p14="http://schemas.microsoft.com/office/powerpoint/2010/main" val="3578465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6119"/>
          </a:xfrm>
        </p:spPr>
        <p:txBody>
          <a:bodyPr/>
          <a:lstStyle/>
          <a:p>
            <a:pPr algn="ctr"/>
            <a:r>
              <a:rPr lang="en-US" dirty="0"/>
              <a:t>   Concourses C, D &amp; E</a:t>
            </a:r>
          </a:p>
        </p:txBody>
      </p:sp>
      <p:pic>
        <p:nvPicPr>
          <p:cNvPr id="4" name="Content Placeholder 3"/>
          <p:cNvPicPr>
            <a:picLocks noGrp="1" noChangeAspect="1"/>
          </p:cNvPicPr>
          <p:nvPr>
            <p:ph idx="1"/>
          </p:nvPr>
        </p:nvPicPr>
        <p:blipFill>
          <a:blip r:embed="rId2"/>
          <a:stretch>
            <a:fillRect/>
          </a:stretch>
        </p:blipFill>
        <p:spPr>
          <a:xfrm>
            <a:off x="3243636" y="1375719"/>
            <a:ext cx="4147557" cy="1976570"/>
          </a:xfrm>
          <a:prstGeom prst="rect">
            <a:avLst/>
          </a:prstGeom>
        </p:spPr>
      </p:pic>
      <p:sp>
        <p:nvSpPr>
          <p:cNvPr id="3" name="TextBox 2">
            <a:extLst>
              <a:ext uri="{FF2B5EF4-FFF2-40B4-BE49-F238E27FC236}">
                <a16:creationId xmlns:a16="http://schemas.microsoft.com/office/drawing/2014/main" id="{D5D74186-A3A9-47F4-A41B-F7CB70CA0012}"/>
              </a:ext>
            </a:extLst>
          </p:cNvPr>
          <p:cNvSpPr txBox="1"/>
          <p:nvPr/>
        </p:nvSpPr>
        <p:spPr>
          <a:xfrm>
            <a:off x="1822546" y="3521210"/>
            <a:ext cx="6989735" cy="2862322"/>
          </a:xfrm>
          <a:prstGeom prst="rect">
            <a:avLst/>
          </a:prstGeom>
          <a:noFill/>
        </p:spPr>
        <p:txBody>
          <a:bodyPr wrap="square" rtlCol="0">
            <a:spAutoFit/>
          </a:bodyPr>
          <a:lstStyle/>
          <a:p>
            <a:r>
              <a:rPr lang="en-US" dirty="0"/>
              <a:t>Concourse C		Concourse D		Concourse E</a:t>
            </a:r>
          </a:p>
          <a:p>
            <a:endParaRPr lang="en-US" dirty="0"/>
          </a:p>
          <a:p>
            <a:r>
              <a:rPr lang="en-US" dirty="0"/>
              <a:t>Air Canada		Alaska			(closed)</a:t>
            </a:r>
          </a:p>
          <a:p>
            <a:r>
              <a:rPr lang="en-US" dirty="0"/>
              <a:t>Southwest		American</a:t>
            </a:r>
          </a:p>
          <a:p>
            <a:r>
              <a:rPr lang="en-US" dirty="0"/>
              <a:t>United			Contour</a:t>
            </a:r>
          </a:p>
          <a:p>
            <a:r>
              <a:rPr lang="en-US" dirty="0"/>
              <a:t>			Delta</a:t>
            </a:r>
          </a:p>
          <a:p>
            <a:r>
              <a:rPr lang="en-US" dirty="0"/>
              <a:t>			Frontier</a:t>
            </a:r>
          </a:p>
          <a:p>
            <a:r>
              <a:rPr lang="en-US" dirty="0"/>
              <a:t>			JetBlue</a:t>
            </a:r>
          </a:p>
          <a:p>
            <a:r>
              <a:rPr lang="en-US" dirty="0"/>
              <a:t>			Spirit</a:t>
            </a:r>
          </a:p>
          <a:p>
            <a:r>
              <a:rPr lang="en-US" dirty="0"/>
              <a:t>			Sun Country</a:t>
            </a:r>
          </a:p>
        </p:txBody>
      </p:sp>
    </p:spTree>
    <p:extLst>
      <p:ext uri="{BB962C8B-B14F-4D97-AF65-F5344CB8AC3E}">
        <p14:creationId xmlns:p14="http://schemas.microsoft.com/office/powerpoint/2010/main" val="199503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379"/>
          </a:xfrm>
        </p:spPr>
        <p:txBody>
          <a:bodyPr/>
          <a:lstStyle/>
          <a:p>
            <a:r>
              <a:rPr lang="en-US" dirty="0"/>
              <a:t>Mitchell B-25 </a:t>
            </a:r>
          </a:p>
        </p:txBody>
      </p:sp>
      <p:sp>
        <p:nvSpPr>
          <p:cNvPr id="3" name="Content Placeholder 2"/>
          <p:cNvSpPr>
            <a:spLocks noGrp="1"/>
          </p:cNvSpPr>
          <p:nvPr>
            <p:ph sz="half" idx="1"/>
          </p:nvPr>
        </p:nvSpPr>
        <p:spPr>
          <a:xfrm>
            <a:off x="704016" y="1645373"/>
            <a:ext cx="4396339" cy="4115347"/>
          </a:xfrm>
        </p:spPr>
        <p:txBody>
          <a:bodyPr>
            <a:normAutofit lnSpcReduction="10000"/>
          </a:bodyPr>
          <a:lstStyle/>
          <a:p>
            <a:pPr marL="0" indent="0">
              <a:buNone/>
            </a:pPr>
            <a:r>
              <a:rPr lang="en-US" dirty="0"/>
              <a:t>Fun Facts about MKE…</a:t>
            </a:r>
          </a:p>
          <a:p>
            <a:pPr>
              <a:buFont typeface="Wingdings" panose="05000000000000000000" pitchFamily="2" charset="2"/>
              <a:buChar char="v"/>
            </a:pPr>
            <a:r>
              <a:rPr lang="en-US" dirty="0"/>
              <a:t>The largest airport in Wisconsin:</a:t>
            </a:r>
          </a:p>
          <a:p>
            <a:pPr marL="0" indent="0">
              <a:buNone/>
            </a:pPr>
            <a:r>
              <a:rPr lang="en-US" dirty="0"/>
              <a:t>     2,386 acres</a:t>
            </a:r>
          </a:p>
          <a:p>
            <a:pPr>
              <a:buFont typeface="Wingdings" panose="05000000000000000000" pitchFamily="2" charset="2"/>
              <a:buChar char="v"/>
            </a:pPr>
            <a:r>
              <a:rPr lang="en-US" dirty="0"/>
              <a:t>Totally funded by people who use the airport; no property tax dollars are used to support the airport</a:t>
            </a:r>
          </a:p>
          <a:p>
            <a:pPr>
              <a:buFont typeface="Wingdings" panose="05000000000000000000" pitchFamily="2" charset="2"/>
              <a:buChar char="v"/>
            </a:pPr>
            <a:r>
              <a:rPr lang="en-US" dirty="0"/>
              <a:t>9 airlines serve Mitchell International</a:t>
            </a:r>
          </a:p>
          <a:p>
            <a:pPr>
              <a:buFont typeface="Wingdings" panose="05000000000000000000" pitchFamily="2" charset="2"/>
              <a:buChar char="v"/>
            </a:pPr>
            <a:r>
              <a:rPr lang="en-US" dirty="0"/>
              <a:t>Approximately 135 daily departures</a:t>
            </a:r>
          </a:p>
          <a:p>
            <a:pPr>
              <a:buFont typeface="Wingdings" panose="05000000000000000000" pitchFamily="2" charset="2"/>
              <a:buChar char="v"/>
            </a:pPr>
            <a:r>
              <a:rPr lang="en-US" dirty="0"/>
              <a:t>Non-stop flights to 35+ destinations in North America</a:t>
            </a:r>
          </a:p>
          <a:p>
            <a:pPr>
              <a:buFont typeface="Wingdings" panose="05000000000000000000" pitchFamily="2" charset="2"/>
              <a:buChar char="v"/>
            </a:pPr>
            <a:r>
              <a:rPr lang="en-US" dirty="0"/>
              <a:t>Easy one-stop connections to 160+ cities worldwide</a:t>
            </a:r>
          </a:p>
          <a:p>
            <a:pPr>
              <a:buFont typeface="Wingdings" panose="05000000000000000000" pitchFamily="2" charset="2"/>
              <a:buChar char="v"/>
            </a:pPr>
            <a:endParaRPr lang="en-US" dirty="0"/>
          </a:p>
          <a:p>
            <a:endParaRPr lang="en-US" dirty="0"/>
          </a:p>
        </p:txBody>
      </p:sp>
      <p:sp>
        <p:nvSpPr>
          <p:cNvPr id="6" name="Content Placeholder 5"/>
          <p:cNvSpPr>
            <a:spLocks noGrp="1"/>
          </p:cNvSpPr>
          <p:nvPr>
            <p:ph sz="half" idx="2"/>
          </p:nvPr>
        </p:nvSpPr>
        <p:spPr>
          <a:xfrm>
            <a:off x="5654493" y="2968237"/>
            <a:ext cx="6075953" cy="3288100"/>
          </a:xfrm>
        </p:spPr>
        <p:txBody>
          <a:bodyPr>
            <a:normAutofit lnSpcReduction="10000"/>
          </a:bodyPr>
          <a:lstStyle/>
          <a:p>
            <a:pPr marL="0" indent="0">
              <a:buNone/>
            </a:pPr>
            <a:r>
              <a:rPr lang="en-US" dirty="0"/>
              <a:t>Upon your arrival, you may have noticed the Mitchell B-25 aircraft. This “Mitchell Bomber” (named after General Billy Mitchell) aircraft memorial is located along the airport entrance next to the parking structure. The plane, a North American B-25 (used in World War II), was restored and donated to Milwaukee’s General Mitchell International Airport by the Wisconsin Air National Guard and the Mitchell Field Rotary Club in 1959. The “Mitchell Bomber” was again restored in 1991 by the Wisconsin Air National Guard.  </a:t>
            </a:r>
          </a:p>
        </p:txBody>
      </p:sp>
      <p:pic>
        <p:nvPicPr>
          <p:cNvPr id="5" name="Picture 4"/>
          <p:cNvPicPr>
            <a:picLocks noChangeAspect="1"/>
          </p:cNvPicPr>
          <p:nvPr/>
        </p:nvPicPr>
        <p:blipFill>
          <a:blip r:embed="rId2"/>
          <a:stretch>
            <a:fillRect/>
          </a:stretch>
        </p:blipFill>
        <p:spPr>
          <a:xfrm>
            <a:off x="5753688" y="322510"/>
            <a:ext cx="3743008" cy="2645727"/>
          </a:xfrm>
          <a:prstGeom prst="rect">
            <a:avLst/>
          </a:prstGeom>
        </p:spPr>
      </p:pic>
    </p:spTree>
    <p:extLst>
      <p:ext uri="{BB962C8B-B14F-4D97-AF65-F5344CB8AC3E}">
        <p14:creationId xmlns:p14="http://schemas.microsoft.com/office/powerpoint/2010/main" val="115667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Concourse C: Airport Administration and International Arrivals Terminal</a:t>
            </a:r>
          </a:p>
        </p:txBody>
      </p:sp>
      <p:sp>
        <p:nvSpPr>
          <p:cNvPr id="3" name="Content Placeholder 2"/>
          <p:cNvSpPr>
            <a:spLocks noGrp="1"/>
          </p:cNvSpPr>
          <p:nvPr>
            <p:ph idx="1"/>
          </p:nvPr>
        </p:nvSpPr>
        <p:spPr>
          <a:xfrm>
            <a:off x="703879" y="2160589"/>
            <a:ext cx="8596668" cy="3880773"/>
          </a:xfrm>
        </p:spPr>
        <p:txBody>
          <a:bodyPr>
            <a:normAutofit/>
          </a:bodyPr>
          <a:lstStyle/>
          <a:p>
            <a:pPr marL="0" indent="0">
              <a:buNone/>
            </a:pPr>
            <a:r>
              <a:rPr lang="en-US" b="1" dirty="0"/>
              <a:t>Administration Building</a:t>
            </a:r>
            <a:endParaRPr lang="en-US" dirty="0"/>
          </a:p>
          <a:p>
            <a:pPr marL="0" indent="0">
              <a:buNone/>
            </a:pPr>
            <a:r>
              <a:rPr lang="en-US" dirty="0"/>
              <a:t>The offices and facilities of the Airport Administration, Maintenance and Engineering staffs are located in a wing just off Concourse C prior to the security-screening checkpoint. These employees manage the day-to-day activities at General Mitchell International Airport and those at Lawrence J. Timmerman Airport, which serves smaller aircraft.</a:t>
            </a:r>
          </a:p>
          <a:p>
            <a:pPr marL="0" indent="0">
              <a:buNone/>
            </a:pPr>
            <a:r>
              <a:rPr lang="en-US" b="1" dirty="0"/>
              <a:t>International Arrivals Terminal</a:t>
            </a:r>
          </a:p>
          <a:p>
            <a:pPr marL="0" indent="0">
              <a:buNone/>
            </a:pPr>
            <a:r>
              <a:rPr lang="en-US" dirty="0"/>
              <a:t>Visible to the west of Concourse C is the International Arrivals Terminal, which serves primarily as a gateway for travelers arriving from cities outside of the United States. This building contains the offices and screening facilities of U.S. Customs and Border Protection. Up to 300 returning international passengers can be processed per hour at this facility.</a:t>
            </a:r>
          </a:p>
          <a:p>
            <a:pPr marL="0" indent="0">
              <a:buNone/>
            </a:pPr>
            <a:endParaRPr lang="en-US" dirty="0"/>
          </a:p>
        </p:txBody>
      </p:sp>
    </p:spTree>
    <p:extLst>
      <p:ext uri="{BB962C8B-B14F-4D97-AF65-F5344CB8AC3E}">
        <p14:creationId xmlns:p14="http://schemas.microsoft.com/office/powerpoint/2010/main" val="223787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68627"/>
          </a:xfrm>
        </p:spPr>
        <p:txBody>
          <a:bodyPr>
            <a:normAutofit fontScale="90000"/>
          </a:bodyPr>
          <a:lstStyle/>
          <a:p>
            <a:r>
              <a:rPr lang="en-US" sz="2700" b="1" dirty="0">
                <a:solidFill>
                  <a:srgbClr val="4A66AC"/>
                </a:solidFill>
              </a:rPr>
              <a:t>Where Do Travelers Pick Up Luggage?</a:t>
            </a:r>
            <a:br>
              <a:rPr lang="en-US" sz="2000" dirty="0">
                <a:solidFill>
                  <a:srgbClr val="4A66AC"/>
                </a:solidFill>
              </a:rPr>
            </a:br>
            <a:br>
              <a:rPr lang="en-US" sz="2000" dirty="0">
                <a:solidFill>
                  <a:srgbClr val="4A66AC"/>
                </a:solidFill>
              </a:rPr>
            </a:br>
            <a:r>
              <a:rPr lang="en-US" sz="2000" dirty="0">
                <a:solidFill>
                  <a:srgbClr val="4A66AC"/>
                </a:solidFill>
              </a:rPr>
              <a:t>(Please head toward No Boundaries and take escalator down to baggage claim). </a:t>
            </a:r>
            <a:endParaRPr lang="en-US" dirty="0"/>
          </a:p>
        </p:txBody>
      </p:sp>
      <p:sp>
        <p:nvSpPr>
          <p:cNvPr id="3" name="Content Placeholder 2"/>
          <p:cNvSpPr>
            <a:spLocks noGrp="1"/>
          </p:cNvSpPr>
          <p:nvPr>
            <p:ph idx="1"/>
          </p:nvPr>
        </p:nvSpPr>
        <p:spPr>
          <a:xfrm>
            <a:off x="797658" y="1690255"/>
            <a:ext cx="8596668" cy="3888508"/>
          </a:xfrm>
        </p:spPr>
        <p:txBody>
          <a:bodyPr>
            <a:normAutofit fontScale="92500" lnSpcReduction="20000"/>
          </a:bodyPr>
          <a:lstStyle/>
          <a:p>
            <a:pPr marL="0" indent="0">
              <a:lnSpc>
                <a:spcPct val="110000"/>
              </a:lnSpc>
              <a:buNone/>
            </a:pPr>
            <a:endParaRPr lang="en-US" dirty="0"/>
          </a:p>
          <a:p>
            <a:pPr marL="0" indent="0">
              <a:lnSpc>
                <a:spcPct val="110000"/>
              </a:lnSpc>
              <a:buNone/>
            </a:pPr>
            <a:r>
              <a:rPr lang="en-US" dirty="0"/>
              <a:t>BAGGAGE CLAIM BUILDING</a:t>
            </a:r>
          </a:p>
          <a:p>
            <a:pPr marL="0" indent="0">
              <a:lnSpc>
                <a:spcPct val="110000"/>
              </a:lnSpc>
              <a:buNone/>
            </a:pPr>
            <a:r>
              <a:rPr lang="en-US" dirty="0"/>
              <a:t>Incoming baggage from aircraft is unloaded to airline baggage carts and then distributed onto one of the five baggage belts. Monitors in the claim areas provide information for the retrieval of bags.</a:t>
            </a:r>
          </a:p>
          <a:p>
            <a:pPr marL="0" indent="0">
              <a:lnSpc>
                <a:spcPct val="110000"/>
              </a:lnSpc>
              <a:spcBef>
                <a:spcPts val="0"/>
              </a:spcBef>
              <a:buNone/>
            </a:pPr>
            <a:endParaRPr lang="en-US" dirty="0"/>
          </a:p>
          <a:p>
            <a:pPr marL="0" indent="0">
              <a:lnSpc>
                <a:spcPct val="110000"/>
              </a:lnSpc>
              <a:spcBef>
                <a:spcPts val="0"/>
              </a:spcBef>
              <a:buNone/>
            </a:pPr>
            <a:r>
              <a:rPr lang="en-US" dirty="0"/>
              <a:t>Services found in this area include:</a:t>
            </a:r>
          </a:p>
          <a:p>
            <a:pPr marL="0" indent="0">
              <a:lnSpc>
                <a:spcPct val="110000"/>
              </a:lnSpc>
              <a:spcBef>
                <a:spcPts val="0"/>
              </a:spcBef>
              <a:buNone/>
            </a:pPr>
            <a:r>
              <a:rPr lang="en-US" dirty="0"/>
              <a:t>Airline baggage service offices, direct line hotel telephones, visitor information, and an airport ambassador to assist in providing ground transportation to deplaning passengers. Feel free to walk around to view the hanging artwork and wall décor.</a:t>
            </a:r>
          </a:p>
          <a:p>
            <a:pPr marL="0" indent="0">
              <a:lnSpc>
                <a:spcPct val="110000"/>
              </a:lnSpc>
              <a:spcBef>
                <a:spcPts val="0"/>
              </a:spcBef>
              <a:buNone/>
            </a:pPr>
            <a:endParaRPr lang="en-US" dirty="0"/>
          </a:p>
          <a:p>
            <a:pPr marL="0" indent="0">
              <a:lnSpc>
                <a:spcPct val="110000"/>
              </a:lnSpc>
              <a:spcBef>
                <a:spcPts val="0"/>
              </a:spcBef>
              <a:buNone/>
            </a:pPr>
            <a:endParaRPr lang="en-US" dirty="0"/>
          </a:p>
          <a:p>
            <a:pPr marL="0" indent="0">
              <a:lnSpc>
                <a:spcPct val="110000"/>
              </a:lnSpc>
              <a:spcBef>
                <a:spcPts val="0"/>
              </a:spcBef>
              <a:buNone/>
            </a:pPr>
            <a:r>
              <a:rPr lang="en-US" dirty="0">
                <a:solidFill>
                  <a:srgbClr val="4A66AC"/>
                </a:solidFill>
              </a:rPr>
              <a:t>. </a:t>
            </a:r>
            <a:endParaRPr lang="en-US" dirty="0"/>
          </a:p>
          <a:p>
            <a:pPr marL="0" indent="0">
              <a:lnSpc>
                <a:spcPct val="110000"/>
              </a:lnSpc>
              <a:spcBef>
                <a:spcPts val="0"/>
              </a:spcBef>
              <a:buNone/>
            </a:pPr>
            <a:endParaRPr lang="en-US" dirty="0"/>
          </a:p>
          <a:p>
            <a:pPr marL="0" indent="0">
              <a:lnSpc>
                <a:spcPct val="110000"/>
              </a:lnSpc>
              <a:spcBef>
                <a:spcPts val="0"/>
              </a:spcBef>
              <a:buNone/>
            </a:pPr>
            <a:r>
              <a:rPr lang="en-US" dirty="0"/>
              <a:t>  </a:t>
            </a:r>
          </a:p>
          <a:p>
            <a:pPr marL="0" indent="0">
              <a:lnSpc>
                <a:spcPct val="110000"/>
              </a:lnSpc>
              <a:spcBef>
                <a:spcPts val="0"/>
              </a:spcBef>
              <a:buNone/>
            </a:pPr>
            <a:endParaRPr lang="en-US" dirty="0"/>
          </a:p>
          <a:p>
            <a:pPr marL="0" indent="0">
              <a:lnSpc>
                <a:spcPct val="110000"/>
              </a:lnSpc>
              <a:spcBef>
                <a:spcPts val="0"/>
              </a:spcBef>
              <a:buNone/>
            </a:pPr>
            <a:endParaRPr lang="en-US" dirty="0"/>
          </a:p>
          <a:p>
            <a:pPr marL="0" indent="0">
              <a:lnSpc>
                <a:spcPct val="110000"/>
              </a:lnSpc>
              <a:spcBef>
                <a:spcPts val="0"/>
              </a:spcBef>
              <a:buNone/>
            </a:pPr>
            <a:endParaRPr lang="en-US" dirty="0"/>
          </a:p>
          <a:p>
            <a:endParaRPr lang="en-US" dirty="0"/>
          </a:p>
          <a:p>
            <a:endParaRPr lang="en-US" dirty="0"/>
          </a:p>
          <a:p>
            <a:pPr marL="0" indent="0">
              <a:buNone/>
            </a:pPr>
            <a:endParaRPr lang="en-US" dirty="0"/>
          </a:p>
        </p:txBody>
      </p:sp>
      <p:pic>
        <p:nvPicPr>
          <p:cNvPr id="5" name="Content Placeholder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220" y="4714554"/>
            <a:ext cx="2982161" cy="1975197"/>
          </a:xfrm>
          <a:prstGeom prst="rect">
            <a:avLst/>
          </a:prstGeom>
        </p:spPr>
      </p:pic>
    </p:spTree>
    <p:extLst>
      <p:ext uri="{BB962C8B-B14F-4D97-AF65-F5344CB8AC3E}">
        <p14:creationId xmlns:p14="http://schemas.microsoft.com/office/powerpoint/2010/main" val="4047719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Baggage Claim (End of tour)</a:t>
            </a:r>
          </a:p>
        </p:txBody>
      </p:sp>
      <p:sp>
        <p:nvSpPr>
          <p:cNvPr id="3" name="Content Placeholder 2"/>
          <p:cNvSpPr>
            <a:spLocks noGrp="1"/>
          </p:cNvSpPr>
          <p:nvPr>
            <p:ph idx="1"/>
          </p:nvPr>
        </p:nvSpPr>
        <p:spPr/>
        <p:txBody>
          <a:bodyPr/>
          <a:lstStyle/>
          <a:p>
            <a:r>
              <a:rPr lang="en-US" dirty="0"/>
              <a:t>Feel free to explore the baggage claim building</a:t>
            </a:r>
          </a:p>
          <a:p>
            <a:r>
              <a:rPr lang="en-US" dirty="0"/>
              <a:t>Charter buses should be waiting outside of Door 5</a:t>
            </a:r>
          </a:p>
          <a:p>
            <a:endParaRPr lang="en-US" dirty="0"/>
          </a:p>
          <a:p>
            <a:pPr marL="0" indent="0">
              <a:buNone/>
            </a:pPr>
            <a:r>
              <a:rPr lang="en-US" dirty="0"/>
              <a:t>Thank you for touring the airport and we encourage you to come back to check us out! ;)</a:t>
            </a:r>
          </a:p>
        </p:txBody>
      </p:sp>
    </p:spTree>
    <p:extLst>
      <p:ext uri="{BB962C8B-B14F-4D97-AF65-F5344CB8AC3E}">
        <p14:creationId xmlns:p14="http://schemas.microsoft.com/office/powerpoint/2010/main" val="349571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0436"/>
          </a:xfrm>
        </p:spPr>
        <p:txBody>
          <a:bodyPr>
            <a:normAutofit/>
          </a:bodyPr>
          <a:lstStyle/>
          <a:p>
            <a:r>
              <a:rPr lang="en-US" dirty="0"/>
              <a:t>The Airfield</a:t>
            </a:r>
          </a:p>
        </p:txBody>
      </p:sp>
      <p:sp>
        <p:nvSpPr>
          <p:cNvPr id="3" name="Content Placeholder 2"/>
          <p:cNvSpPr>
            <a:spLocks noGrp="1"/>
          </p:cNvSpPr>
          <p:nvPr>
            <p:ph idx="1"/>
          </p:nvPr>
        </p:nvSpPr>
        <p:spPr>
          <a:xfrm>
            <a:off x="677334" y="1330036"/>
            <a:ext cx="8596668" cy="4802909"/>
          </a:xfrm>
        </p:spPr>
        <p:txBody>
          <a:bodyPr>
            <a:normAutofit fontScale="25000" lnSpcReduction="20000"/>
          </a:bodyPr>
          <a:lstStyle/>
          <a:p>
            <a:r>
              <a:rPr lang="en-US" sz="4800" dirty="0">
                <a:latin typeface="Calibri" panose="020F0502020204030204" pitchFamily="34" charset="0"/>
              </a:rPr>
              <a:t>The airfield is the largest part of the airport and consists of all the runways, taxiways, perimeter roadways and holding areas for aircraft. Paint markings, lighting and navigational aids are used in combination to assist a smooth flow of traffic on the airfield. Paint markings and lighting vary with color. </a:t>
            </a:r>
            <a:r>
              <a:rPr lang="en-US" sz="4800" b="1" dirty="0">
                <a:latin typeface="Calibri" panose="020F0502020204030204" pitchFamily="34" charset="0"/>
              </a:rPr>
              <a:t>White</a:t>
            </a:r>
            <a:r>
              <a:rPr lang="en-US" sz="4800" dirty="0">
                <a:latin typeface="Calibri" panose="020F0502020204030204" pitchFamily="34" charset="0"/>
              </a:rPr>
              <a:t> paint is used on the runways and </a:t>
            </a:r>
            <a:r>
              <a:rPr lang="en-US" sz="4800" b="1" dirty="0">
                <a:latin typeface="Calibri" panose="020F0502020204030204" pitchFamily="34" charset="0"/>
              </a:rPr>
              <a:t>yellow</a:t>
            </a:r>
            <a:r>
              <a:rPr lang="en-US" sz="4800" dirty="0">
                <a:latin typeface="Calibri" panose="020F0502020204030204" pitchFamily="34" charset="0"/>
              </a:rPr>
              <a:t> is used on the taxiways and on the terminal ramp to indicate aircraft parking areas. Runways or taxiways have centerline, distance and holding markings. </a:t>
            </a:r>
            <a:r>
              <a:rPr lang="en-US" sz="4800" b="1" dirty="0">
                <a:latin typeface="Calibri" panose="020F0502020204030204" pitchFamily="34" charset="0"/>
              </a:rPr>
              <a:t>Airfield lighting</a:t>
            </a:r>
            <a:r>
              <a:rPr lang="en-US" sz="4800" dirty="0">
                <a:latin typeface="Calibri" panose="020F0502020204030204" pitchFamily="34" charset="0"/>
              </a:rPr>
              <a:t> is also color-coded, with runway lights </a:t>
            </a:r>
            <a:r>
              <a:rPr lang="en-US" sz="4800" b="1" dirty="0">
                <a:latin typeface="Calibri" panose="020F0502020204030204" pitchFamily="34" charset="0"/>
              </a:rPr>
              <a:t>white</a:t>
            </a:r>
            <a:r>
              <a:rPr lang="en-US" sz="4800" dirty="0">
                <a:latin typeface="Calibri" panose="020F0502020204030204" pitchFamily="34" charset="0"/>
              </a:rPr>
              <a:t>, taxiway lights </a:t>
            </a:r>
            <a:r>
              <a:rPr lang="en-US" sz="4800" b="1" dirty="0">
                <a:latin typeface="Calibri" panose="020F0502020204030204" pitchFamily="34" charset="0"/>
              </a:rPr>
              <a:t>blue</a:t>
            </a:r>
            <a:r>
              <a:rPr lang="en-US" sz="4800" dirty="0">
                <a:latin typeface="Calibri" panose="020F0502020204030204" pitchFamily="34" charset="0"/>
              </a:rPr>
              <a:t> and threshold lights </a:t>
            </a:r>
            <a:r>
              <a:rPr lang="en-US" sz="4800" b="1" dirty="0">
                <a:latin typeface="Calibri" panose="020F0502020204030204" pitchFamily="34" charset="0"/>
              </a:rPr>
              <a:t>green</a:t>
            </a:r>
            <a:r>
              <a:rPr lang="en-US" sz="4800" dirty="0">
                <a:latin typeface="Calibri" panose="020F0502020204030204" pitchFamily="34" charset="0"/>
              </a:rPr>
              <a:t> or </a:t>
            </a:r>
            <a:r>
              <a:rPr lang="en-US" sz="4800" b="1" dirty="0">
                <a:latin typeface="Calibri" panose="020F0502020204030204" pitchFamily="34" charset="0"/>
              </a:rPr>
              <a:t>red</a:t>
            </a:r>
            <a:r>
              <a:rPr lang="en-US" sz="4800" dirty="0">
                <a:latin typeface="Calibri" panose="020F0502020204030204" pitchFamily="34" charset="0"/>
              </a:rPr>
              <a:t>. All of these lights can be adjusted for high, medium or low intensity by air traffic controllers in the control tower.</a:t>
            </a:r>
          </a:p>
          <a:p>
            <a:r>
              <a:rPr lang="en-US" sz="4800" dirty="0">
                <a:latin typeface="Calibri" panose="020F0502020204030204" pitchFamily="34" charset="0"/>
              </a:rPr>
              <a:t>There are many kinds of </a:t>
            </a:r>
            <a:r>
              <a:rPr lang="en-US" sz="4800" b="1" dirty="0">
                <a:latin typeface="Calibri" panose="020F0502020204030204" pitchFamily="34" charset="0"/>
              </a:rPr>
              <a:t>navigational aids</a:t>
            </a:r>
            <a:r>
              <a:rPr lang="en-US" sz="4800" dirty="0">
                <a:latin typeface="Calibri" panose="020F0502020204030204" pitchFamily="34" charset="0"/>
              </a:rPr>
              <a:t> at the airport. Approach lighting, located at the end of the primary runways, is used by a pilot for landing reference. Because aircraft must fly into the wind, the airfield </a:t>
            </a:r>
            <a:r>
              <a:rPr lang="en-US" sz="4800" b="1" dirty="0">
                <a:latin typeface="Calibri" panose="020F0502020204030204" pitchFamily="34" charset="0"/>
              </a:rPr>
              <a:t>windsock</a:t>
            </a:r>
            <a:r>
              <a:rPr lang="en-US" sz="4800" dirty="0">
                <a:latin typeface="Calibri" panose="020F0502020204030204" pitchFamily="34" charset="0"/>
              </a:rPr>
              <a:t> is used to indicate wind direction and speed, which helps to determine which runway is to be used during takeoffs and landings.</a:t>
            </a:r>
          </a:p>
          <a:p>
            <a:r>
              <a:rPr lang="en-US" sz="4800" dirty="0">
                <a:latin typeface="Calibri" panose="020F0502020204030204" pitchFamily="34" charset="0"/>
              </a:rPr>
              <a:t>The primary runways use an </a:t>
            </a:r>
            <a:r>
              <a:rPr lang="en-US" sz="4800" b="1" dirty="0">
                <a:latin typeface="Calibri" panose="020F0502020204030204" pitchFamily="34" charset="0"/>
              </a:rPr>
              <a:t>Instrument Landing System</a:t>
            </a:r>
            <a:r>
              <a:rPr lang="en-US" sz="4800" dirty="0">
                <a:latin typeface="Calibri" panose="020F0502020204030204" pitchFamily="34" charset="0"/>
              </a:rPr>
              <a:t> (ILS), which assists approaching pilots landing in bad weather or in poor visibility. </a:t>
            </a:r>
          </a:p>
          <a:p>
            <a:r>
              <a:rPr lang="en-US" sz="4800" dirty="0">
                <a:latin typeface="Calibri" panose="020F0502020204030204" pitchFamily="34" charset="0"/>
              </a:rPr>
              <a:t>This system consists of a: </a:t>
            </a:r>
            <a:r>
              <a:rPr lang="en-US" sz="4800" b="1" dirty="0">
                <a:latin typeface="Calibri" panose="020F0502020204030204" pitchFamily="34" charset="0"/>
              </a:rPr>
              <a:t>Marker Beacon</a:t>
            </a:r>
            <a:r>
              <a:rPr lang="en-US" sz="4800" dirty="0">
                <a:latin typeface="Calibri" panose="020F0502020204030204" pitchFamily="34" charset="0"/>
              </a:rPr>
              <a:t>, which tells the pilots how far out they are from the end of the runway.</a:t>
            </a:r>
          </a:p>
          <a:p>
            <a:r>
              <a:rPr lang="en-US" sz="4800" b="1" dirty="0">
                <a:latin typeface="Calibri" panose="020F0502020204030204" pitchFamily="34" charset="0"/>
              </a:rPr>
              <a:t>Glide Slope</a:t>
            </a:r>
            <a:r>
              <a:rPr lang="en-US" sz="4800" dirty="0">
                <a:latin typeface="Calibri" panose="020F0502020204030204" pitchFamily="34" charset="0"/>
              </a:rPr>
              <a:t>, which tells the pilots if they are too low or high during the landing approach.</a:t>
            </a:r>
          </a:p>
          <a:p>
            <a:r>
              <a:rPr lang="en-US" sz="4800" b="1" dirty="0">
                <a:latin typeface="Calibri" panose="020F0502020204030204" pitchFamily="34" charset="0"/>
              </a:rPr>
              <a:t>Localizer</a:t>
            </a:r>
            <a:r>
              <a:rPr lang="en-US" sz="4800" dirty="0">
                <a:latin typeface="Calibri" panose="020F0502020204030204" pitchFamily="34" charset="0"/>
              </a:rPr>
              <a:t>, which tells the pilots if they are too far to the left or right in approaching the runway.</a:t>
            </a:r>
          </a:p>
          <a:p>
            <a:r>
              <a:rPr lang="en-US" sz="4800" dirty="0">
                <a:latin typeface="Calibri" panose="020F0502020204030204" pitchFamily="34" charset="0"/>
              </a:rPr>
              <a:t>There are five </a:t>
            </a:r>
            <a:r>
              <a:rPr lang="en-US" sz="4800" b="1" dirty="0">
                <a:latin typeface="Calibri" panose="020F0502020204030204" pitchFamily="34" charset="0"/>
              </a:rPr>
              <a:t>runways</a:t>
            </a:r>
            <a:r>
              <a:rPr lang="en-US" sz="4800" dirty="0">
                <a:latin typeface="Calibri" panose="020F0502020204030204" pitchFamily="34" charset="0"/>
              </a:rPr>
              <a:t> at General Mitchell International Airport, ranging in size from 10,000 feet long (a little less than two miles) and 200 feet wide, to the shortest runway of 3,500 feet long (about two-thirds of a mile long). There is a total of 144 miles of taxiways. The primary ILS runways have a grooved surface that reduces the possibility of an aircraft hydroplaning on a wet runway surface.</a:t>
            </a:r>
          </a:p>
          <a:p>
            <a:r>
              <a:rPr lang="en-US" sz="4800" dirty="0">
                <a:latin typeface="Calibri" panose="020F0502020204030204" pitchFamily="34" charset="0"/>
              </a:rPr>
              <a:t>The airport’s ramps and runways can accommodate large aircraft such as the Boeing 747. The surfaces of ramps and runways are strong and thick enough to withstand such aircraft weight.</a:t>
            </a:r>
          </a:p>
          <a:p>
            <a:pPr marL="0" indent="0">
              <a:buNone/>
            </a:pPr>
            <a:endParaRPr lang="en-US" sz="4800" dirty="0">
              <a:latin typeface="Calibri" panose="020F0502020204030204" pitchFamily="34" charset="0"/>
            </a:endParaRPr>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7391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36822"/>
          </a:xfrm>
        </p:spPr>
        <p:txBody>
          <a:bodyPr>
            <a:normAutofit fontScale="90000"/>
          </a:bodyPr>
          <a:lstStyle/>
          <a:p>
            <a:pPr algn="ctr"/>
            <a:r>
              <a:rPr lang="en-US" dirty="0"/>
              <a:t>128</a:t>
            </a:r>
            <a:r>
              <a:rPr lang="en-US" baseline="30000" dirty="0"/>
              <a:t>th</a:t>
            </a:r>
            <a:r>
              <a:rPr lang="en-US" dirty="0"/>
              <a:t> Wisconsin Air National Guard </a:t>
            </a:r>
            <a:br>
              <a:rPr lang="en-US" dirty="0"/>
            </a:br>
            <a:r>
              <a:rPr lang="en-US" dirty="0"/>
              <a:t>(located on the eastern edge of airport)</a:t>
            </a:r>
          </a:p>
        </p:txBody>
      </p:sp>
      <p:sp>
        <p:nvSpPr>
          <p:cNvPr id="3" name="Content Placeholder 2"/>
          <p:cNvSpPr>
            <a:spLocks noGrp="1"/>
          </p:cNvSpPr>
          <p:nvPr>
            <p:ph idx="1"/>
          </p:nvPr>
        </p:nvSpPr>
        <p:spPr>
          <a:xfrm>
            <a:off x="677334" y="1746423"/>
            <a:ext cx="8596668" cy="4294940"/>
          </a:xfrm>
        </p:spPr>
        <p:txBody>
          <a:bodyPr>
            <a:normAutofit/>
          </a:bodyPr>
          <a:lstStyle/>
          <a:p>
            <a:pPr marL="0" indent="0">
              <a:buNone/>
            </a:pPr>
            <a:r>
              <a:rPr lang="en-US" b="1" dirty="0"/>
              <a:t>Wisconsin Air National Guard</a:t>
            </a:r>
          </a:p>
          <a:p>
            <a:pPr marL="0" indent="0">
              <a:buNone/>
            </a:pPr>
            <a:r>
              <a:rPr lang="en-US" dirty="0"/>
              <a:t>The 128th Wisconsin Air National Guard(ANG) Air Refueling Squadron Base, located on the eastern edge of the airport, maintains and operates the KC-135 aircraft. The KC-135 is the military version of the Boeing 707 jet. Specially equipped, this jet can complete inflight refueling to other military aircraft by using an extended boom from the KC-135 tanker. Fighter aircraft in-flight refueling activities are coordinated and monitored by the Tactical Control Flight Facility. Military flight activities such as these are conducted within a restricted area.</a:t>
            </a:r>
          </a:p>
          <a:p>
            <a:pPr marL="0" indent="0">
              <a:buNone/>
            </a:pPr>
            <a:endParaRPr lang="en-US" sz="1600" dirty="0"/>
          </a:p>
          <a:p>
            <a:pPr marL="0" indent="0">
              <a:buNone/>
            </a:pP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999" y="4147161"/>
            <a:ext cx="3458522" cy="2290709"/>
          </a:xfrm>
          <a:prstGeom prst="rect">
            <a:avLst/>
          </a:prstGeom>
        </p:spPr>
      </p:pic>
    </p:spTree>
    <p:extLst>
      <p:ext uri="{BB962C8B-B14F-4D97-AF65-F5344CB8AC3E}">
        <p14:creationId xmlns:p14="http://schemas.microsoft.com/office/powerpoint/2010/main" val="325034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13253"/>
          </a:xfrm>
        </p:spPr>
        <p:txBody>
          <a:bodyPr>
            <a:normAutofit fontScale="90000"/>
          </a:bodyPr>
          <a:lstStyle/>
          <a:p>
            <a:r>
              <a:rPr lang="en-US" dirty="0"/>
              <a:t>AIRPORT FIRE STATION (located on the southeastern part of the airport)</a:t>
            </a:r>
          </a:p>
        </p:txBody>
      </p:sp>
      <p:sp>
        <p:nvSpPr>
          <p:cNvPr id="3" name="Content Placeholder 2"/>
          <p:cNvSpPr>
            <a:spLocks noGrp="1"/>
          </p:cNvSpPr>
          <p:nvPr>
            <p:ph idx="1"/>
          </p:nvPr>
        </p:nvSpPr>
        <p:spPr>
          <a:xfrm>
            <a:off x="677333" y="1622853"/>
            <a:ext cx="9611725" cy="3962401"/>
          </a:xfrm>
        </p:spPr>
        <p:txBody>
          <a:bodyPr>
            <a:noAutofit/>
          </a:bodyPr>
          <a:lstStyle/>
          <a:p>
            <a:pPr marL="0" indent="0">
              <a:buNone/>
            </a:pPr>
            <a:r>
              <a:rPr lang="en-US" b="1" dirty="0"/>
              <a:t>Airport Fire Station</a:t>
            </a:r>
          </a:p>
          <a:p>
            <a:r>
              <a:rPr lang="en-US" dirty="0"/>
              <a:t>The fire station, visible from the gates on the south end of Concourse E, is centrally located on the airport to provide crash/fire rescue vehicles ready access to the runways and taxiways. The station is staffed 24 hours a day by firefighters who respond to emergencies and operate the specialized vehicles. Firefighters are required by federal regulations to be on the scene of an accident anywhere on the airfield within three minutes. These sophisticated radio-equipped vehicles are capable of fighting aircraft, fuel or structural fires. The larger fire trucks carry a total of 5,000 gallons of water that when combined with chemicals produce fire suppressant foam. Other vehicles at the fire station respond to medical emergencies at the Airport. Additional firefighting assistance and vehicles are available through a mutual aid fire protection agreement with the military bases adjacent to the Airport and with nearby communities.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0755" y="5074508"/>
            <a:ext cx="3644880" cy="1783492"/>
          </a:xfrm>
          <a:prstGeom prst="rect">
            <a:avLst/>
          </a:prstGeom>
        </p:spPr>
      </p:pic>
    </p:spTree>
    <p:extLst>
      <p:ext uri="{BB962C8B-B14F-4D97-AF65-F5344CB8AC3E}">
        <p14:creationId xmlns:p14="http://schemas.microsoft.com/office/powerpoint/2010/main" val="43455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lstStyle/>
          <a:p>
            <a:r>
              <a:rPr lang="en-US" dirty="0"/>
              <a:t>See how we’ve grown…</a:t>
            </a:r>
          </a:p>
        </p:txBody>
      </p:sp>
      <p:pic>
        <p:nvPicPr>
          <p:cNvPr id="4" name="Content Placeholder 3"/>
          <p:cNvPicPr>
            <a:picLocks noGrp="1" noChangeAspect="1"/>
          </p:cNvPicPr>
          <p:nvPr>
            <p:ph idx="1"/>
          </p:nvPr>
        </p:nvPicPr>
        <p:blipFill>
          <a:blip r:embed="rId2"/>
          <a:stretch>
            <a:fillRect/>
          </a:stretch>
        </p:blipFill>
        <p:spPr>
          <a:xfrm>
            <a:off x="6232730" y="1833133"/>
            <a:ext cx="5040515" cy="3495237"/>
          </a:xfrm>
          <a:prstGeom prst="rect">
            <a:avLst/>
          </a:prstGeom>
        </p:spPr>
      </p:pic>
      <p:pic>
        <p:nvPicPr>
          <p:cNvPr id="5" name="Picture 4"/>
          <p:cNvPicPr>
            <a:picLocks noChangeAspect="1"/>
          </p:cNvPicPr>
          <p:nvPr/>
        </p:nvPicPr>
        <p:blipFill>
          <a:blip r:embed="rId3"/>
          <a:stretch>
            <a:fillRect/>
          </a:stretch>
        </p:blipFill>
        <p:spPr>
          <a:xfrm>
            <a:off x="811295" y="1833132"/>
            <a:ext cx="4952381" cy="3495238"/>
          </a:xfrm>
          <a:prstGeom prst="rect">
            <a:avLst/>
          </a:prstGeom>
        </p:spPr>
      </p:pic>
    </p:spTree>
    <p:extLst>
      <p:ext uri="{BB962C8B-B14F-4D97-AF65-F5344CB8AC3E}">
        <p14:creationId xmlns:p14="http://schemas.microsoft.com/office/powerpoint/2010/main" val="371115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446"/>
            <a:ext cx="8596668" cy="783771"/>
          </a:xfrm>
        </p:spPr>
        <p:txBody>
          <a:bodyPr>
            <a:normAutofit/>
          </a:bodyPr>
          <a:lstStyle/>
          <a:p>
            <a:r>
              <a:rPr lang="en-US" dirty="0"/>
              <a:t>MKE’s Aviation History</a:t>
            </a:r>
          </a:p>
        </p:txBody>
      </p:sp>
      <p:sp>
        <p:nvSpPr>
          <p:cNvPr id="3" name="Content Placeholder 2"/>
          <p:cNvSpPr>
            <a:spLocks noGrp="1"/>
          </p:cNvSpPr>
          <p:nvPr>
            <p:ph sz="half" idx="2"/>
          </p:nvPr>
        </p:nvSpPr>
        <p:spPr>
          <a:xfrm>
            <a:off x="6361611" y="1358537"/>
            <a:ext cx="5290458" cy="5199015"/>
          </a:xfrm>
        </p:spPr>
        <p:txBody>
          <a:bodyPr>
            <a:normAutofit fontScale="25000" lnSpcReduction="20000"/>
          </a:bodyPr>
          <a:lstStyle/>
          <a:p>
            <a:pPr marL="0" indent="0">
              <a:lnSpc>
                <a:spcPct val="120000"/>
              </a:lnSpc>
              <a:buNone/>
            </a:pPr>
            <a:r>
              <a:rPr lang="en-US" sz="4800" b="1" i="1" dirty="0"/>
              <a:t>August 20, 1927 — </a:t>
            </a:r>
            <a:r>
              <a:rPr lang="en-US" sz="4800" dirty="0"/>
              <a:t>World famous aviator Charles A. Lindbergh visited the Milwaukee Airport.</a:t>
            </a:r>
          </a:p>
          <a:p>
            <a:pPr marL="0" indent="0">
              <a:lnSpc>
                <a:spcPct val="120000"/>
              </a:lnSpc>
              <a:buNone/>
            </a:pPr>
            <a:r>
              <a:rPr lang="en-US" sz="4800" dirty="0"/>
              <a:t> </a:t>
            </a:r>
            <a:r>
              <a:rPr lang="en-US" sz="4800" b="1" i="1" dirty="0"/>
              <a:t>1938 to July 1940 — A</a:t>
            </a:r>
            <a:r>
              <a:rPr lang="en-US" sz="4800" dirty="0"/>
              <a:t> new terminal building was constructed by the Works Progress Administration (WPA). The two-story brick structure was built at a cost of $177,000 and offered a centrally located control tower.</a:t>
            </a:r>
          </a:p>
          <a:p>
            <a:pPr marL="0" indent="0">
              <a:lnSpc>
                <a:spcPct val="120000"/>
              </a:lnSpc>
              <a:buNone/>
            </a:pPr>
            <a:r>
              <a:rPr lang="en-US" sz="4800" b="1" i="1" dirty="0"/>
              <a:t>In 1941, </a:t>
            </a:r>
            <a:r>
              <a:rPr lang="en-US" sz="4800" dirty="0"/>
              <a:t>the name of the Milwaukee County Airport was changed to “General Mitchell Field” after Milwaukee’s military aviation advocate, Brigadier General “Billy” Mitchell</a:t>
            </a:r>
            <a:endParaRPr lang="en-US" sz="4800" b="1" i="1" dirty="0"/>
          </a:p>
          <a:p>
            <a:pPr marL="0" indent="0">
              <a:lnSpc>
                <a:spcPct val="120000"/>
              </a:lnSpc>
              <a:buNone/>
            </a:pPr>
            <a:r>
              <a:rPr lang="en-US" sz="4800" b="1" i="1" dirty="0"/>
              <a:t>July 30, 1947 —</a:t>
            </a:r>
            <a:r>
              <a:rPr lang="en-US" sz="4800" dirty="0"/>
              <a:t> Milwaukee County, aware of the growth of the general aviation aircraft industry, purchased the Curtiss Wright Airport located in the northwest corner of the county.</a:t>
            </a:r>
          </a:p>
          <a:p>
            <a:pPr marL="0" indent="0">
              <a:lnSpc>
                <a:spcPct val="120000"/>
              </a:lnSpc>
              <a:buNone/>
            </a:pPr>
            <a:r>
              <a:rPr lang="en-US" sz="4800" dirty="0"/>
              <a:t> </a:t>
            </a:r>
            <a:r>
              <a:rPr lang="en-US" sz="4800" b="1" i="1" dirty="0"/>
              <a:t>1958 —</a:t>
            </a:r>
            <a:r>
              <a:rPr lang="en-US" sz="4800" dirty="0"/>
              <a:t> The Curtiss Wright Airport airfield was renamed “Lawrence J. Timmerman Airport,” after county aviation advocate and County Board Chairman Lawrence J. Timmerman.</a:t>
            </a:r>
          </a:p>
          <a:p>
            <a:pPr marL="0" indent="0">
              <a:lnSpc>
                <a:spcPct val="120000"/>
              </a:lnSpc>
              <a:buNone/>
            </a:pPr>
            <a:r>
              <a:rPr lang="en-US" sz="4800" dirty="0"/>
              <a:t> </a:t>
            </a:r>
            <a:r>
              <a:rPr lang="en-US" sz="4800" b="1" i="1" dirty="0"/>
              <a:t>Early 1950’s —</a:t>
            </a:r>
            <a:r>
              <a:rPr lang="en-US" sz="4800" dirty="0"/>
              <a:t> Mitchell Field Airport experienced growth in the number of flight operations, including the large propeller-driven</a:t>
            </a:r>
          </a:p>
          <a:p>
            <a:pPr marL="0" indent="0">
              <a:lnSpc>
                <a:spcPct val="120000"/>
              </a:lnSpc>
              <a:buNone/>
            </a:pPr>
            <a:r>
              <a:rPr lang="en-US" sz="4800" dirty="0" err="1"/>
              <a:t>StratoCruisers</a:t>
            </a:r>
            <a:r>
              <a:rPr lang="en-US" sz="4800" dirty="0"/>
              <a:t> and Constellations. Due to congestion at the Layton Avenue terminal building, construction began on a larger terminal facility to be situated on Howell Avenue.</a:t>
            </a:r>
          </a:p>
          <a:p>
            <a:pPr marL="0" indent="0">
              <a:lnSpc>
                <a:spcPct val="120000"/>
              </a:lnSpc>
              <a:buNone/>
            </a:pPr>
            <a:r>
              <a:rPr lang="en-US" sz="4800" dirty="0"/>
              <a:t> </a:t>
            </a:r>
            <a:r>
              <a:rPr lang="en-US" sz="4800" b="1" i="1" dirty="0"/>
              <a:t>July 19, 1955 —</a:t>
            </a:r>
            <a:r>
              <a:rPr lang="en-US" sz="4800" dirty="0"/>
              <a:t> A new three-concourse, two-level structure opened at a cost of $3.2 million. The structure had a capacity of 23 aircraft gates. The airfield then included 1,530 acres of land for runways and taxiways.</a:t>
            </a:r>
          </a:p>
          <a:p>
            <a:pPr marL="0" indent="0">
              <a:lnSpc>
                <a:spcPct val="120000"/>
              </a:lnSpc>
              <a:buNone/>
            </a:pPr>
            <a:endParaRPr lang="en-US" sz="4400" dirty="0"/>
          </a:p>
          <a:p>
            <a:pPr marL="0" indent="0">
              <a:buNone/>
            </a:pPr>
            <a:endParaRPr lang="en-US" sz="4000" dirty="0"/>
          </a:p>
        </p:txBody>
      </p:sp>
      <p:sp>
        <p:nvSpPr>
          <p:cNvPr id="5" name="Content Placeholder 4"/>
          <p:cNvSpPr>
            <a:spLocks noGrp="1"/>
          </p:cNvSpPr>
          <p:nvPr>
            <p:ph sz="half" idx="1"/>
          </p:nvPr>
        </p:nvSpPr>
        <p:spPr>
          <a:xfrm>
            <a:off x="677334" y="1358537"/>
            <a:ext cx="5396895" cy="5199015"/>
          </a:xfrm>
        </p:spPr>
        <p:txBody>
          <a:bodyPr>
            <a:normAutofit fontScale="25000" lnSpcReduction="20000"/>
          </a:bodyPr>
          <a:lstStyle/>
          <a:p>
            <a:pPr marL="0" indent="0">
              <a:lnSpc>
                <a:spcPct val="120000"/>
              </a:lnSpc>
              <a:buNone/>
            </a:pPr>
            <a:r>
              <a:rPr lang="en-US" sz="4800" b="1" i="1" dirty="0"/>
              <a:t>Let’s begin our aviation journey with a quick peek at some historical moments here at Mitchell Airport . . .</a:t>
            </a:r>
            <a:endParaRPr lang="en-US" sz="4800" dirty="0"/>
          </a:p>
          <a:p>
            <a:pPr marL="0" indent="0">
              <a:lnSpc>
                <a:spcPct val="120000"/>
              </a:lnSpc>
              <a:buNone/>
            </a:pPr>
            <a:r>
              <a:rPr lang="en-US" sz="4800" dirty="0"/>
              <a:t> </a:t>
            </a:r>
            <a:r>
              <a:rPr lang="en-US" sz="4800" b="1" i="1" dirty="0"/>
              <a:t>July 5, 1919 </a:t>
            </a:r>
            <a:r>
              <a:rPr lang="en-US" sz="4800" dirty="0"/>
              <a:t>— Milwaukee established the first county-operated airport on the site where Currie Park and Golf Course are now located.</a:t>
            </a:r>
          </a:p>
          <a:p>
            <a:pPr marL="0" indent="0">
              <a:lnSpc>
                <a:spcPct val="120000"/>
              </a:lnSpc>
              <a:buNone/>
            </a:pPr>
            <a:r>
              <a:rPr lang="en-US" sz="4800" dirty="0"/>
              <a:t> </a:t>
            </a:r>
            <a:r>
              <a:rPr lang="en-US" sz="4800" b="1" i="1" dirty="0"/>
              <a:t>August 27, 1919 </a:t>
            </a:r>
            <a:r>
              <a:rPr lang="en-US" sz="4800" dirty="0"/>
              <a:t>— The Lawson Airliner, assembled at the airport, departed on a demonstration flight to the East Coast.</a:t>
            </a:r>
          </a:p>
          <a:p>
            <a:pPr marL="0" indent="0">
              <a:lnSpc>
                <a:spcPct val="120000"/>
              </a:lnSpc>
              <a:buNone/>
            </a:pPr>
            <a:r>
              <a:rPr lang="en-US" sz="4800" dirty="0"/>
              <a:t> </a:t>
            </a:r>
            <a:r>
              <a:rPr lang="en-US" sz="4800" b="1" i="1" dirty="0"/>
              <a:t>June 7, 1926 </a:t>
            </a:r>
            <a:r>
              <a:rPr lang="en-US" sz="4800" dirty="0"/>
              <a:t>— Airmail service began for the Milwaukee area.</a:t>
            </a:r>
          </a:p>
          <a:p>
            <a:pPr marL="0" indent="0">
              <a:lnSpc>
                <a:spcPct val="120000"/>
              </a:lnSpc>
              <a:buNone/>
            </a:pPr>
            <a:r>
              <a:rPr lang="en-US" sz="4800" dirty="0"/>
              <a:t> It was soon realized that the current airfield was too small but that it couldn’t expand due to a small river that was located to the east and a railroad line that cut through on the west.</a:t>
            </a:r>
          </a:p>
          <a:p>
            <a:pPr marL="0" indent="0">
              <a:lnSpc>
                <a:spcPct val="120000"/>
              </a:lnSpc>
              <a:buNone/>
            </a:pPr>
            <a:r>
              <a:rPr lang="en-US" sz="4800" dirty="0"/>
              <a:t> </a:t>
            </a:r>
            <a:r>
              <a:rPr lang="en-US" sz="4800" b="1" i="1" dirty="0"/>
              <a:t>October 5, 1926 </a:t>
            </a:r>
            <a:r>
              <a:rPr lang="en-US" sz="4800" dirty="0"/>
              <a:t>— the Milwaukee County Board approved the $150,000 purchase of a 163-acre site located in the southeast corner of the county as the site for a new airport facility. It was named Hamilton Airport.</a:t>
            </a:r>
          </a:p>
          <a:p>
            <a:pPr marL="0" indent="0">
              <a:lnSpc>
                <a:spcPct val="120000"/>
              </a:lnSpc>
              <a:buNone/>
            </a:pPr>
            <a:r>
              <a:rPr lang="en-US" sz="4800" dirty="0"/>
              <a:t>This land was owned by Thomas Hamilton, a local aviator who operated a propeller manufacturing business and small airport. The site included a small wood frame hangar building, which can now be identified by a historical marker near the present location of the fixed base operator (FBO) on East Layton Avenue.</a:t>
            </a:r>
          </a:p>
          <a:p>
            <a:pPr marL="0" indent="0">
              <a:lnSpc>
                <a:spcPct val="120000"/>
              </a:lnSpc>
              <a:buNone/>
            </a:pPr>
            <a:r>
              <a:rPr lang="en-US" sz="4800" dirty="0"/>
              <a:t> </a:t>
            </a:r>
            <a:r>
              <a:rPr lang="en-US" sz="4800" b="1" i="1" dirty="0"/>
              <a:t>July 1927 — </a:t>
            </a:r>
            <a:r>
              <a:rPr lang="en-US" sz="4800" dirty="0"/>
              <a:t> The first airport terminal, the </a:t>
            </a:r>
            <a:r>
              <a:rPr lang="en-US" sz="4800" dirty="0" err="1"/>
              <a:t>Hirschbuehl</a:t>
            </a:r>
            <a:r>
              <a:rPr lang="en-US" sz="4800" dirty="0"/>
              <a:t> Farmhouse, opened on the Hamilton Airport.</a:t>
            </a:r>
          </a:p>
          <a:p>
            <a:pPr marL="0" indent="0">
              <a:lnSpc>
                <a:spcPct val="120000"/>
              </a:lnSpc>
              <a:buNone/>
            </a:pPr>
            <a:r>
              <a:rPr lang="en-US" sz="4800" dirty="0"/>
              <a:t> </a:t>
            </a:r>
            <a:r>
              <a:rPr lang="en-US" sz="4800" b="1" i="1" dirty="0"/>
              <a:t>July 1927 — </a:t>
            </a:r>
            <a:r>
              <a:rPr lang="en-US" sz="4800" dirty="0"/>
              <a:t>Northwest Airways, now known as Northwest Airlines Inc., initiated air service from Milwaukee to Chicago and Minneapolis/ST. Paul</a:t>
            </a:r>
          </a:p>
          <a:p>
            <a:pPr marL="0" indent="0">
              <a:buNone/>
            </a:pPr>
            <a:endParaRPr lang="en-US" dirty="0"/>
          </a:p>
        </p:txBody>
      </p:sp>
      <p:pic>
        <p:nvPicPr>
          <p:cNvPr id="6" name="Picture 5"/>
          <p:cNvPicPr>
            <a:picLocks noChangeAspect="1"/>
          </p:cNvPicPr>
          <p:nvPr/>
        </p:nvPicPr>
        <p:blipFill>
          <a:blip r:embed="rId2"/>
          <a:stretch>
            <a:fillRect/>
          </a:stretch>
        </p:blipFill>
        <p:spPr>
          <a:xfrm>
            <a:off x="5479467" y="300446"/>
            <a:ext cx="594762" cy="919177"/>
          </a:xfrm>
          <a:prstGeom prst="rect">
            <a:avLst/>
          </a:prstGeom>
        </p:spPr>
      </p:pic>
    </p:spTree>
    <p:extLst>
      <p:ext uri="{BB962C8B-B14F-4D97-AF65-F5344CB8AC3E}">
        <p14:creationId xmlns:p14="http://schemas.microsoft.com/office/powerpoint/2010/main" val="216459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446"/>
            <a:ext cx="8596668" cy="509451"/>
          </a:xfrm>
        </p:spPr>
        <p:txBody>
          <a:bodyPr>
            <a:normAutofit fontScale="90000"/>
          </a:bodyPr>
          <a:lstStyle/>
          <a:p>
            <a:r>
              <a:rPr lang="en-US" dirty="0"/>
              <a:t>MKE’s Aviation History (continued)</a:t>
            </a:r>
          </a:p>
        </p:txBody>
      </p:sp>
      <p:sp>
        <p:nvSpPr>
          <p:cNvPr id="3" name="Content Placeholder 2"/>
          <p:cNvSpPr>
            <a:spLocks noGrp="1"/>
          </p:cNvSpPr>
          <p:nvPr>
            <p:ph sz="half" idx="2"/>
          </p:nvPr>
        </p:nvSpPr>
        <p:spPr>
          <a:xfrm>
            <a:off x="6204856" y="1214845"/>
            <a:ext cx="5682343" cy="6061166"/>
          </a:xfrm>
        </p:spPr>
        <p:txBody>
          <a:bodyPr>
            <a:normAutofit fontScale="25000" lnSpcReduction="20000"/>
          </a:bodyPr>
          <a:lstStyle/>
          <a:p>
            <a:pPr marL="0" indent="0">
              <a:lnSpc>
                <a:spcPct val="120000"/>
              </a:lnSpc>
              <a:buNone/>
            </a:pPr>
            <a:r>
              <a:rPr lang="en-US" sz="4800" b="1" i="1" dirty="0">
                <a:cs typeface="Arial" panose="020B0604020202020204" pitchFamily="34" charset="0"/>
              </a:rPr>
              <a:t>November 2002 </a:t>
            </a:r>
            <a:r>
              <a:rPr lang="en-US" sz="4800" dirty="0">
                <a:cs typeface="Arial" panose="020B0604020202020204" pitchFamily="34" charset="0"/>
              </a:rPr>
              <a:t>— Another 3,000 space addition to the parking garage opens.  Three works of art and 750 ft. moving walkway were installed in the parking structure.</a:t>
            </a:r>
          </a:p>
          <a:p>
            <a:pPr marL="0" indent="0">
              <a:lnSpc>
                <a:spcPct val="120000"/>
              </a:lnSpc>
              <a:buNone/>
            </a:pPr>
            <a:r>
              <a:rPr lang="en-US" sz="4800" b="1" i="1" dirty="0">
                <a:cs typeface="Arial" panose="020B0604020202020204" pitchFamily="34" charset="0"/>
              </a:rPr>
              <a:t>January 2003 — </a:t>
            </a:r>
            <a:r>
              <a:rPr lang="en-US" sz="4800" dirty="0">
                <a:cs typeface="Arial" panose="020B0604020202020204" pitchFamily="34" charset="0"/>
              </a:rPr>
              <a:t>New Rental Car center opens.</a:t>
            </a:r>
          </a:p>
          <a:p>
            <a:pPr marL="0" indent="0">
              <a:lnSpc>
                <a:spcPct val="120000"/>
              </a:lnSpc>
              <a:buNone/>
            </a:pPr>
            <a:r>
              <a:rPr lang="en-US" sz="4800" b="1" i="1" dirty="0">
                <a:cs typeface="Arial" panose="020B0604020202020204" pitchFamily="34" charset="0"/>
              </a:rPr>
              <a:t>October 2004 </a:t>
            </a:r>
            <a:r>
              <a:rPr lang="en-US" sz="4800" dirty="0">
                <a:cs typeface="Arial" panose="020B0604020202020204" pitchFamily="34" charset="0"/>
              </a:rPr>
              <a:t>— New $4.5 Million Ground Run Up Enclosure (GRE) unveiled at GMIA.</a:t>
            </a:r>
          </a:p>
          <a:p>
            <a:pPr marL="0" indent="0">
              <a:lnSpc>
                <a:spcPct val="120000"/>
              </a:lnSpc>
              <a:buNone/>
            </a:pPr>
            <a:r>
              <a:rPr lang="en-US" sz="4800" b="1" i="1" dirty="0">
                <a:cs typeface="Arial" panose="020B0604020202020204" pitchFamily="34" charset="0"/>
              </a:rPr>
              <a:t>December 2004 </a:t>
            </a:r>
            <a:r>
              <a:rPr lang="en-US" sz="4800" dirty="0">
                <a:cs typeface="Arial" panose="020B0604020202020204" pitchFamily="34" charset="0"/>
              </a:rPr>
              <a:t>— Concourse D security checkpoint expanded from two security lanes to six.</a:t>
            </a:r>
          </a:p>
          <a:p>
            <a:pPr marL="0" indent="0">
              <a:lnSpc>
                <a:spcPct val="120000"/>
              </a:lnSpc>
              <a:buNone/>
            </a:pPr>
            <a:r>
              <a:rPr lang="en-US" sz="4800" b="1" i="1" dirty="0">
                <a:cs typeface="Arial" panose="020B0604020202020204" pitchFamily="34" charset="0"/>
              </a:rPr>
              <a:t>January 2005 </a:t>
            </a:r>
            <a:r>
              <a:rPr lang="en-US" sz="4800" dirty="0">
                <a:cs typeface="Arial" panose="020B0604020202020204" pitchFamily="34" charset="0"/>
              </a:rPr>
              <a:t>— Governor Doyle/Senator Kohl dedicate new Airport Amtrak passenger rail station.</a:t>
            </a:r>
          </a:p>
          <a:p>
            <a:pPr marL="0" indent="0">
              <a:lnSpc>
                <a:spcPct val="120000"/>
              </a:lnSpc>
              <a:buNone/>
            </a:pPr>
            <a:r>
              <a:rPr lang="en-US" sz="4800" b="1" i="1" dirty="0">
                <a:cs typeface="Arial" panose="020B0604020202020204" pitchFamily="34" charset="0"/>
              </a:rPr>
              <a:t>October  2005 </a:t>
            </a:r>
            <a:r>
              <a:rPr lang="en-US" sz="4800" dirty="0">
                <a:cs typeface="Arial" panose="020B0604020202020204" pitchFamily="34" charset="0"/>
              </a:rPr>
              <a:t>— GMIA opens new Cellular Phone Waiting Lot.</a:t>
            </a:r>
          </a:p>
          <a:p>
            <a:pPr marL="0" indent="0">
              <a:lnSpc>
                <a:spcPct val="120000"/>
              </a:lnSpc>
              <a:buNone/>
            </a:pPr>
            <a:r>
              <a:rPr lang="en-US" sz="4800" b="1" i="1" dirty="0">
                <a:cs typeface="Arial" panose="020B0604020202020204" pitchFamily="34" charset="0"/>
              </a:rPr>
              <a:t>July 2006 </a:t>
            </a:r>
            <a:r>
              <a:rPr lang="en-US" sz="4800" dirty="0">
                <a:cs typeface="Arial" panose="020B0604020202020204" pitchFamily="34" charset="0"/>
              </a:rPr>
              <a:t>— Concourse C Stem expansion  completed.</a:t>
            </a:r>
          </a:p>
          <a:p>
            <a:pPr marL="0" indent="0">
              <a:lnSpc>
                <a:spcPct val="120000"/>
              </a:lnSpc>
              <a:buNone/>
            </a:pPr>
            <a:r>
              <a:rPr lang="en-US" sz="4800" b="1" i="1" dirty="0">
                <a:cs typeface="Arial" panose="020B0604020202020204" pitchFamily="34" charset="0"/>
              </a:rPr>
              <a:t>August 2006 </a:t>
            </a:r>
            <a:r>
              <a:rPr lang="en-US" sz="4800" dirty="0">
                <a:cs typeface="Arial" panose="020B0604020202020204" pitchFamily="34" charset="0"/>
              </a:rPr>
              <a:t>— Concourse E security checkpoint expanded from three lanes to four.</a:t>
            </a:r>
          </a:p>
          <a:p>
            <a:pPr marL="0" indent="0">
              <a:lnSpc>
                <a:spcPct val="120000"/>
              </a:lnSpc>
              <a:buNone/>
            </a:pPr>
            <a:r>
              <a:rPr lang="en-US" sz="4800" b="1" i="1" dirty="0">
                <a:cs typeface="Arial" panose="020B0604020202020204" pitchFamily="34" charset="0"/>
              </a:rPr>
              <a:t>December 2006 </a:t>
            </a:r>
            <a:r>
              <a:rPr lang="en-US" sz="4800" dirty="0">
                <a:cs typeface="Arial" panose="020B0604020202020204" pitchFamily="34" charset="0"/>
              </a:rPr>
              <a:t>— Concourse D stem renovation completed, creating new ground-level boarding gates.</a:t>
            </a:r>
          </a:p>
          <a:p>
            <a:pPr marL="0" indent="0">
              <a:lnSpc>
                <a:spcPct val="120000"/>
              </a:lnSpc>
              <a:buNone/>
            </a:pPr>
            <a:r>
              <a:rPr lang="en-US" sz="4800" b="1" i="1" dirty="0">
                <a:cs typeface="Arial" panose="020B0604020202020204" pitchFamily="34" charset="0"/>
              </a:rPr>
              <a:t>July 2007 </a:t>
            </a:r>
            <a:r>
              <a:rPr lang="en-US" sz="4800" dirty="0">
                <a:cs typeface="Arial" panose="020B0604020202020204" pitchFamily="34" charset="0"/>
              </a:rPr>
              <a:t>— 8 new gates added to Concourse C. Total airport gates = 48.</a:t>
            </a:r>
          </a:p>
          <a:p>
            <a:pPr marL="0" indent="0">
              <a:lnSpc>
                <a:spcPct val="120000"/>
              </a:lnSpc>
              <a:buNone/>
            </a:pPr>
            <a:r>
              <a:rPr lang="en-US" sz="4800" b="1" i="1" dirty="0">
                <a:cs typeface="Arial" panose="020B0604020202020204" pitchFamily="34" charset="0"/>
              </a:rPr>
              <a:t>July 2010- </a:t>
            </a:r>
            <a:r>
              <a:rPr lang="en-US" sz="4800" dirty="0">
                <a:cs typeface="Arial" panose="020B0604020202020204" pitchFamily="34" charset="0"/>
              </a:rPr>
              <a:t>MKE takes ownership of former 440</a:t>
            </a:r>
            <a:r>
              <a:rPr lang="en-US" sz="4800" baseline="30000" dirty="0">
                <a:cs typeface="Arial" panose="020B0604020202020204" pitchFamily="34" charset="0"/>
              </a:rPr>
              <a:t>th</a:t>
            </a:r>
            <a:r>
              <a:rPr lang="en-US" sz="4800" dirty="0">
                <a:cs typeface="Arial" panose="020B0604020202020204" pitchFamily="34" charset="0"/>
              </a:rPr>
              <a:t> airlift wing and converts to MKE Regional Business Park</a:t>
            </a:r>
          </a:p>
          <a:p>
            <a:pPr marL="0" indent="0">
              <a:lnSpc>
                <a:spcPct val="120000"/>
              </a:lnSpc>
              <a:buNone/>
            </a:pPr>
            <a:r>
              <a:rPr lang="en-US" sz="4800" b="1" i="1" dirty="0">
                <a:cs typeface="Arial" panose="020B0604020202020204" pitchFamily="34" charset="0"/>
              </a:rPr>
              <a:t>June 2015- </a:t>
            </a:r>
            <a:r>
              <a:rPr lang="en-US" sz="4800" dirty="0">
                <a:cs typeface="Arial" panose="020B0604020202020204" pitchFamily="34" charset="0"/>
              </a:rPr>
              <a:t>Fully remodeled Baggage Claim facility opens.</a:t>
            </a:r>
          </a:p>
          <a:p>
            <a:pPr marL="0" indent="0">
              <a:lnSpc>
                <a:spcPct val="120000"/>
              </a:lnSpc>
              <a:buNone/>
            </a:pPr>
            <a:endParaRPr lang="en-US" sz="4800" dirty="0">
              <a:cs typeface="Arial" panose="020B0604020202020204" pitchFamily="34" charset="0"/>
            </a:endParaRPr>
          </a:p>
          <a:p>
            <a:pPr marL="0" indent="0">
              <a:lnSpc>
                <a:spcPct val="120000"/>
              </a:lnSpc>
              <a:buNone/>
            </a:pPr>
            <a:endParaRPr lang="en-US" sz="4400" dirty="0">
              <a:cs typeface="Arial" panose="020B0604020202020204" pitchFamily="34" charset="0"/>
            </a:endParaRPr>
          </a:p>
          <a:p>
            <a:pPr marL="0" indent="0">
              <a:lnSpc>
                <a:spcPct val="120000"/>
              </a:lnSpc>
              <a:buNone/>
            </a:pPr>
            <a:endParaRPr lang="en-US" sz="4400" dirty="0">
              <a:cs typeface="Arial" panose="020B0604020202020204" pitchFamily="34" charset="0"/>
            </a:endParaRPr>
          </a:p>
        </p:txBody>
      </p:sp>
      <p:sp>
        <p:nvSpPr>
          <p:cNvPr id="5" name="Content Placeholder 4"/>
          <p:cNvSpPr>
            <a:spLocks noGrp="1"/>
          </p:cNvSpPr>
          <p:nvPr>
            <p:ph sz="half" idx="1"/>
          </p:nvPr>
        </p:nvSpPr>
        <p:spPr>
          <a:xfrm>
            <a:off x="677334" y="809897"/>
            <a:ext cx="5396895" cy="5969844"/>
          </a:xfrm>
        </p:spPr>
        <p:txBody>
          <a:bodyPr>
            <a:normAutofit fontScale="25000" lnSpcReduction="20000"/>
          </a:bodyPr>
          <a:lstStyle/>
          <a:p>
            <a:pPr marL="0" indent="0">
              <a:buNone/>
            </a:pPr>
            <a:r>
              <a:rPr lang="en-US" dirty="0"/>
              <a:t> </a:t>
            </a:r>
          </a:p>
          <a:p>
            <a:pPr marL="0" indent="0">
              <a:lnSpc>
                <a:spcPct val="120000"/>
              </a:lnSpc>
              <a:buNone/>
            </a:pPr>
            <a:r>
              <a:rPr lang="en-US" sz="4800" b="1" i="1" dirty="0">
                <a:cs typeface="Arial" panose="020B0604020202020204" pitchFamily="34" charset="0"/>
              </a:rPr>
              <a:t>July 1961 — </a:t>
            </a:r>
            <a:r>
              <a:rPr lang="en-US" sz="4800" dirty="0">
                <a:cs typeface="Arial" panose="020B0604020202020204" pitchFamily="34" charset="0"/>
              </a:rPr>
              <a:t>Milwaukee entered the “jet age” with the arrival of a Northwest Orient Airlines Boeing 720 four engine jet aircraft (similar to a Boeing 707 jet).</a:t>
            </a:r>
          </a:p>
          <a:p>
            <a:pPr marL="0" indent="0">
              <a:lnSpc>
                <a:spcPct val="120000"/>
              </a:lnSpc>
              <a:buNone/>
            </a:pPr>
            <a:r>
              <a:rPr lang="en-US" sz="4800" dirty="0">
                <a:cs typeface="Arial" panose="020B0604020202020204" pitchFamily="34" charset="0"/>
              </a:rPr>
              <a:t> </a:t>
            </a:r>
            <a:r>
              <a:rPr lang="en-US" sz="4800" b="1" i="1" dirty="0">
                <a:cs typeface="Arial" panose="020B0604020202020204" pitchFamily="34" charset="0"/>
              </a:rPr>
              <a:t>Late 1970’s —</a:t>
            </a:r>
            <a:r>
              <a:rPr lang="en-US" sz="4800" dirty="0">
                <a:cs typeface="Arial" panose="020B0604020202020204" pitchFamily="34" charset="0"/>
              </a:rPr>
              <a:t> Deregulation and continued growth prompted Milwaukee County to begin the renovation of the existing terminal building with new and larger shops and enlarged ticketing and baggage claim areas.</a:t>
            </a:r>
          </a:p>
          <a:p>
            <a:pPr marL="0" indent="0">
              <a:lnSpc>
                <a:spcPct val="120000"/>
              </a:lnSpc>
              <a:buNone/>
            </a:pPr>
            <a:r>
              <a:rPr lang="en-US" sz="4800" dirty="0">
                <a:cs typeface="Arial" panose="020B0604020202020204" pitchFamily="34" charset="0"/>
              </a:rPr>
              <a:t> </a:t>
            </a:r>
            <a:r>
              <a:rPr lang="en-US" sz="4800" b="1" i="1" dirty="0">
                <a:cs typeface="Arial" panose="020B0604020202020204" pitchFamily="34" charset="0"/>
              </a:rPr>
              <a:t>1983 — </a:t>
            </a:r>
            <a:r>
              <a:rPr lang="en-US" sz="4800" dirty="0">
                <a:cs typeface="Arial" panose="020B0604020202020204" pitchFamily="34" charset="0"/>
              </a:rPr>
              <a:t> Mitchell Field entered the “space age” and welcomed Eastern Airlines’ “Spirit of Milwaukee,” an advanced technology Boeing 757 jet aircraft that utilized the same computer system as that of the American Space Shuttle.</a:t>
            </a:r>
          </a:p>
          <a:p>
            <a:pPr marL="0" indent="0">
              <a:lnSpc>
                <a:spcPct val="120000"/>
              </a:lnSpc>
              <a:buNone/>
            </a:pPr>
            <a:r>
              <a:rPr lang="en-US" sz="4800" dirty="0">
                <a:cs typeface="Arial" panose="020B0604020202020204" pitchFamily="34" charset="0"/>
              </a:rPr>
              <a:t>In keeping with the international processing facilities at the airport (Customs, Immigration and Agriculture) and its increased national recognition, a new name was also appropriate. </a:t>
            </a:r>
          </a:p>
          <a:p>
            <a:pPr marL="0" indent="0">
              <a:lnSpc>
                <a:spcPct val="120000"/>
              </a:lnSpc>
              <a:buNone/>
            </a:pPr>
            <a:r>
              <a:rPr lang="en-US" sz="4800" b="1" i="1" dirty="0">
                <a:cs typeface="Arial" panose="020B0604020202020204" pitchFamily="34" charset="0"/>
              </a:rPr>
              <a:t>June 19, 1986-</a:t>
            </a:r>
            <a:r>
              <a:rPr lang="en-US" sz="4800" dirty="0">
                <a:cs typeface="Arial" panose="020B0604020202020204" pitchFamily="34" charset="0"/>
              </a:rPr>
              <a:t>the Milwaukee County Board of Supervisors officially changed the name of General Mitchell Field to General Mitchell Int’l Airport</a:t>
            </a:r>
            <a:endParaRPr lang="en-US" sz="4800" b="1" i="1" dirty="0">
              <a:cs typeface="Arial" panose="020B0604020202020204" pitchFamily="34" charset="0"/>
            </a:endParaRPr>
          </a:p>
          <a:p>
            <a:pPr marL="0" indent="0">
              <a:lnSpc>
                <a:spcPct val="120000"/>
              </a:lnSpc>
              <a:buNone/>
            </a:pPr>
            <a:r>
              <a:rPr lang="en-US" sz="4800" b="1" i="1" dirty="0">
                <a:cs typeface="Arial" panose="020B0604020202020204" pitchFamily="34" charset="0"/>
              </a:rPr>
              <a:t>October 1989 —</a:t>
            </a:r>
            <a:r>
              <a:rPr lang="en-US" sz="4800" dirty="0">
                <a:cs typeface="Arial" panose="020B0604020202020204" pitchFamily="34" charset="0"/>
              </a:rPr>
              <a:t> A new Airport Systems Cargo Complex was opened to provide security and ground support services for cargo carriers. The complex also provides services for loading and unloading freight and houses a vehicle maintenance shop, which provides maintenance for ground support equipment.</a:t>
            </a:r>
          </a:p>
          <a:p>
            <a:pPr marL="0" indent="0">
              <a:lnSpc>
                <a:spcPct val="120000"/>
              </a:lnSpc>
              <a:buNone/>
            </a:pPr>
            <a:r>
              <a:rPr lang="en-US" sz="4800" b="1" dirty="0">
                <a:cs typeface="Arial" panose="020B0604020202020204" pitchFamily="34" charset="0"/>
              </a:rPr>
              <a:t>December 14, 1990</a:t>
            </a:r>
            <a:r>
              <a:rPr lang="en-US" sz="4800" dirty="0">
                <a:cs typeface="Arial" panose="020B0604020202020204" pitchFamily="34" charset="0"/>
              </a:rPr>
              <a:t> — A 2,250-space parking structure addition was opened to help accommodate the growing demand from travelers.</a:t>
            </a:r>
          </a:p>
          <a:p>
            <a:pPr marL="0" indent="0">
              <a:lnSpc>
                <a:spcPct val="120000"/>
              </a:lnSpc>
              <a:buNone/>
            </a:pPr>
            <a:r>
              <a:rPr lang="en-US" sz="4800" b="1" i="1" dirty="0">
                <a:cs typeface="Arial" panose="020B0604020202020204" pitchFamily="34" charset="0"/>
              </a:rPr>
              <a:t>December 14, 1990 —</a:t>
            </a:r>
            <a:r>
              <a:rPr lang="en-US" sz="4800" dirty="0">
                <a:cs typeface="Arial" panose="020B0604020202020204" pitchFamily="34" charset="0"/>
              </a:rPr>
              <a:t> A new 16-gate expansion of Concourse D opened, bringing Mitchell International’s total number of gates to 42. This included a new 425-foot moving walkway to convey passengers swiftly from the Concourse D entrance to the new gate area.</a:t>
            </a:r>
          </a:p>
          <a:p>
            <a:pPr marL="0" indent="0">
              <a:buNone/>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822074" y="125852"/>
            <a:ext cx="704643" cy="1088993"/>
          </a:xfrm>
          <a:prstGeom prst="rect">
            <a:avLst/>
          </a:prstGeom>
        </p:spPr>
      </p:pic>
    </p:spTree>
    <p:extLst>
      <p:ext uri="{BB962C8B-B14F-4D97-AF65-F5344CB8AC3E}">
        <p14:creationId xmlns:p14="http://schemas.microsoft.com/office/powerpoint/2010/main" val="79047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605246"/>
          </a:xfrm>
        </p:spPr>
        <p:txBody>
          <a:bodyPr>
            <a:normAutofit fontScale="90000"/>
          </a:bodyPr>
          <a:lstStyle/>
          <a:p>
            <a:r>
              <a:rPr lang="en-US" dirty="0"/>
              <a:t>Parking</a:t>
            </a:r>
          </a:p>
        </p:txBody>
      </p:sp>
      <p:sp>
        <p:nvSpPr>
          <p:cNvPr id="5" name="Text Placeholder 4"/>
          <p:cNvSpPr>
            <a:spLocks noGrp="1"/>
          </p:cNvSpPr>
          <p:nvPr>
            <p:ph type="body" idx="1"/>
          </p:nvPr>
        </p:nvSpPr>
        <p:spPr>
          <a:xfrm>
            <a:off x="708144" y="1214846"/>
            <a:ext cx="4185623" cy="576262"/>
          </a:xfrm>
        </p:spPr>
        <p:txBody>
          <a:bodyPr/>
          <a:lstStyle/>
          <a:p>
            <a:r>
              <a:rPr lang="en-US" dirty="0"/>
              <a:t>Structure</a:t>
            </a:r>
          </a:p>
        </p:txBody>
      </p:sp>
      <p:sp>
        <p:nvSpPr>
          <p:cNvPr id="6" name="Text Placeholder 5"/>
          <p:cNvSpPr>
            <a:spLocks noGrp="1"/>
          </p:cNvSpPr>
          <p:nvPr>
            <p:ph type="body" sz="quarter" idx="3"/>
          </p:nvPr>
        </p:nvSpPr>
        <p:spPr>
          <a:xfrm>
            <a:off x="5119194" y="1214846"/>
            <a:ext cx="4185618" cy="576262"/>
          </a:xfrm>
        </p:spPr>
        <p:txBody>
          <a:bodyPr/>
          <a:lstStyle/>
          <a:p>
            <a:r>
              <a:rPr lang="en-US" dirty="0"/>
              <a:t>Other parking choices:</a:t>
            </a:r>
          </a:p>
        </p:txBody>
      </p:sp>
      <p:sp>
        <p:nvSpPr>
          <p:cNvPr id="7" name="Content Placeholder 6"/>
          <p:cNvSpPr>
            <a:spLocks noGrp="1"/>
          </p:cNvSpPr>
          <p:nvPr>
            <p:ph sz="quarter" idx="4"/>
          </p:nvPr>
        </p:nvSpPr>
        <p:spPr>
          <a:xfrm>
            <a:off x="5088384" y="1886465"/>
            <a:ext cx="4185617" cy="4154897"/>
          </a:xfrm>
        </p:spPr>
        <p:txBody>
          <a:bodyPr>
            <a:normAutofit/>
          </a:bodyPr>
          <a:lstStyle/>
          <a:p>
            <a:r>
              <a:rPr lang="en-US" dirty="0"/>
              <a:t>Surface lot; first 30 minutes free (outdoor, in walking distance to main terminal)</a:t>
            </a:r>
          </a:p>
          <a:p>
            <a:r>
              <a:rPr lang="en-US" dirty="0"/>
              <a:t>Cell phone waiting area (outdoor temporary parking;30 spaces available to drivers that are picking up passengers)</a:t>
            </a:r>
          </a:p>
          <a:p>
            <a:r>
              <a:rPr lang="en-US" dirty="0"/>
              <a:t>Supersaver lot A &amp; B (located west of Howell Avenue; provides nearly 3,000 spaces); long term outdoor parking; free shuttle to and from parking lots to the main terminal in the airport.</a:t>
            </a:r>
          </a:p>
        </p:txBody>
      </p:sp>
      <p:sp>
        <p:nvSpPr>
          <p:cNvPr id="13" name="Content Placeholder 12"/>
          <p:cNvSpPr>
            <a:spLocks noGrp="1"/>
          </p:cNvSpPr>
          <p:nvPr>
            <p:ph sz="half" idx="2"/>
          </p:nvPr>
        </p:nvSpPr>
        <p:spPr>
          <a:xfrm>
            <a:off x="675745" y="1820092"/>
            <a:ext cx="4185623" cy="4955529"/>
          </a:xfrm>
        </p:spPr>
        <p:txBody>
          <a:bodyPr>
            <a:normAutofit lnSpcReduction="10000"/>
          </a:bodyPr>
          <a:lstStyle/>
          <a:p>
            <a:pPr marL="0" indent="0">
              <a:buNone/>
            </a:pPr>
            <a:r>
              <a:rPr lang="en-US" sz="1400" dirty="0"/>
              <a:t>Fun Parking Facts…</a:t>
            </a:r>
          </a:p>
          <a:p>
            <a:pPr>
              <a:buFont typeface="Wingdings" panose="05000000000000000000" pitchFamily="2" charset="2"/>
              <a:buChar char="Ø"/>
            </a:pPr>
            <a:r>
              <a:rPr lang="en-US" sz="1400" dirty="0"/>
              <a:t>The parking structure has 6 levels and 35 acres of floor space</a:t>
            </a:r>
          </a:p>
          <a:p>
            <a:pPr>
              <a:buFont typeface="Wingdings" panose="05000000000000000000" pitchFamily="2" charset="2"/>
              <a:buChar char="Ø"/>
            </a:pPr>
            <a:r>
              <a:rPr lang="en-US" sz="1400" dirty="0"/>
              <a:t>Parking stalls are available on a year-round basis</a:t>
            </a:r>
          </a:p>
          <a:p>
            <a:pPr>
              <a:buFont typeface="Wingdings" panose="05000000000000000000" pitchFamily="2" charset="2"/>
              <a:buChar char="Ø"/>
            </a:pPr>
            <a:r>
              <a:rPr lang="en-US" sz="1400" dirty="0"/>
              <a:t>An estimated 7,200 vehicles travel on the terminal drive each day. </a:t>
            </a:r>
          </a:p>
          <a:p>
            <a:pPr>
              <a:buFont typeface="Wingdings" panose="05000000000000000000" pitchFamily="2" charset="2"/>
              <a:buChar char="Ø"/>
            </a:pPr>
            <a:r>
              <a:rPr lang="en-US" sz="1400" dirty="0"/>
              <a:t>Space control system installed to indicate which floors have the most parking spaces available</a:t>
            </a:r>
          </a:p>
          <a:p>
            <a:pPr>
              <a:buFont typeface="Wingdings" panose="05000000000000000000" pitchFamily="2" charset="2"/>
              <a:buChar char="Ø"/>
            </a:pPr>
            <a:r>
              <a:rPr lang="en-US" sz="1400" dirty="0"/>
              <a:t>750ft moving walkway that runs from the west side of the structure to the skywalk leading into the terminal</a:t>
            </a:r>
          </a:p>
          <a:p>
            <a:pPr>
              <a:buFont typeface="Wingdings" panose="05000000000000000000" pitchFamily="2" charset="2"/>
              <a:buChar char="Ø"/>
            </a:pPr>
            <a:r>
              <a:rPr lang="en-US" sz="1400" dirty="0">
                <a:solidFill>
                  <a:schemeClr val="accent2">
                    <a:lumMod val="50000"/>
                  </a:schemeClr>
                </a:solidFill>
              </a:rPr>
              <a:t>Hourly</a:t>
            </a:r>
            <a:r>
              <a:rPr lang="en-US" sz="1400" dirty="0"/>
              <a:t> parking (first 30 min are free) and </a:t>
            </a:r>
            <a:r>
              <a:rPr lang="en-US" sz="1400" dirty="0">
                <a:solidFill>
                  <a:srgbClr val="00B050"/>
                </a:solidFill>
              </a:rPr>
              <a:t>Daily</a:t>
            </a:r>
            <a:r>
              <a:rPr lang="en-US" sz="1400" dirty="0"/>
              <a:t> parking (longer than five hours and overnight)</a:t>
            </a:r>
          </a:p>
          <a:p>
            <a:pPr marL="457200" lvl="1" indent="0">
              <a:buNone/>
            </a:pPr>
            <a:r>
              <a:rPr lang="en-US" dirty="0"/>
              <a:t>	Rule of Thumb: park in </a:t>
            </a:r>
            <a:r>
              <a:rPr lang="en-US" dirty="0">
                <a:solidFill>
                  <a:srgbClr val="00B050"/>
                </a:solidFill>
              </a:rPr>
              <a:t>Daily</a:t>
            </a:r>
            <a:r>
              <a:rPr lang="en-US" dirty="0"/>
              <a:t> 	(long-term area) if your stay is 	longer than 5 hours!</a:t>
            </a:r>
          </a:p>
          <a:p>
            <a:pPr>
              <a:buFont typeface="Wingdings" panose="05000000000000000000" pitchFamily="2" charset="2"/>
              <a:buChar char="Ø"/>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745" y="5917794"/>
            <a:ext cx="734260" cy="734260"/>
          </a:xfrm>
          <a:prstGeom prst="rect">
            <a:avLst/>
          </a:prstGeom>
        </p:spPr>
      </p:pic>
    </p:spTree>
    <p:extLst>
      <p:ext uri="{BB962C8B-B14F-4D97-AF65-F5344CB8AC3E}">
        <p14:creationId xmlns:p14="http://schemas.microsoft.com/office/powerpoint/2010/main" val="42380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1362"/>
          </a:xfrm>
        </p:spPr>
        <p:txBody>
          <a:bodyPr>
            <a:normAutofit fontScale="90000"/>
          </a:bodyPr>
          <a:lstStyle/>
          <a:p>
            <a:r>
              <a:rPr lang="en-US" dirty="0"/>
              <a:t>Amtrak Station</a:t>
            </a:r>
          </a:p>
        </p:txBody>
      </p:sp>
      <p:sp>
        <p:nvSpPr>
          <p:cNvPr id="3" name="Content Placeholder 2"/>
          <p:cNvSpPr>
            <a:spLocks noGrp="1"/>
          </p:cNvSpPr>
          <p:nvPr>
            <p:ph sz="half" idx="1"/>
          </p:nvPr>
        </p:nvSpPr>
        <p:spPr>
          <a:xfrm>
            <a:off x="677334" y="1441622"/>
            <a:ext cx="4184035" cy="4599739"/>
          </a:xfrm>
        </p:spPr>
        <p:txBody>
          <a:bodyPr/>
          <a:lstStyle/>
          <a:p>
            <a:pPr marL="0" indent="0">
              <a:buNone/>
            </a:pPr>
            <a:r>
              <a:rPr lang="en-US" dirty="0"/>
              <a:t>Fun Facts…</a:t>
            </a:r>
          </a:p>
          <a:p>
            <a:r>
              <a:rPr lang="en-US" dirty="0"/>
              <a:t>Opened in January 2005</a:t>
            </a:r>
          </a:p>
          <a:p>
            <a:r>
              <a:rPr lang="en-US" dirty="0"/>
              <a:t>Approximately 1600 square feet, includes heating and a seating area</a:t>
            </a:r>
          </a:p>
          <a:p>
            <a:r>
              <a:rPr lang="en-US" dirty="0"/>
              <a:t>Is one of four Amtrak stations serving airports in the U.S. The three other airports are Baltimore Washington Int’l, Burbank-Glendale-</a:t>
            </a:r>
            <a:r>
              <a:rPr lang="en-US" dirty="0" err="1"/>
              <a:t>Pasedena</a:t>
            </a:r>
            <a:r>
              <a:rPr lang="en-US" dirty="0"/>
              <a:t> and Newark Liberty Int’l in New Jersey</a:t>
            </a:r>
          </a:p>
          <a:p>
            <a:r>
              <a:rPr lang="en-US" dirty="0"/>
              <a:t>Increased ridership, setting records over the past few years; 90% on-time performance rate</a:t>
            </a:r>
          </a:p>
          <a:p>
            <a:r>
              <a:rPr lang="en-US" dirty="0"/>
              <a:t>Parking for 300 vehicles</a:t>
            </a:r>
          </a:p>
          <a:p>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32261686"/>
              </p:ext>
            </p:extLst>
          </p:nvPr>
        </p:nvGraphicFramePr>
        <p:xfrm>
          <a:off x="5089524" y="1441622"/>
          <a:ext cx="4870021" cy="46004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7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Traffic Control Tower</a:t>
            </a:r>
          </a:p>
        </p:txBody>
      </p:sp>
      <p:sp>
        <p:nvSpPr>
          <p:cNvPr id="3" name="Content Placeholder 2"/>
          <p:cNvSpPr>
            <a:spLocks noGrp="1"/>
          </p:cNvSpPr>
          <p:nvPr>
            <p:ph sz="half" idx="2"/>
          </p:nvPr>
        </p:nvSpPr>
        <p:spPr>
          <a:xfrm>
            <a:off x="5089967" y="1518037"/>
            <a:ext cx="4184037" cy="4523325"/>
          </a:xfrm>
        </p:spPr>
        <p:txBody>
          <a:bodyPr>
            <a:normAutofit fontScale="62500" lnSpcReduction="20000"/>
          </a:bodyPr>
          <a:lstStyle/>
          <a:p>
            <a:pPr marL="0" indent="0">
              <a:buNone/>
            </a:pPr>
            <a:r>
              <a:rPr lang="en-US" dirty="0"/>
              <a:t>A 200-plus-foot tall air traffic control tower was dedicated on July 7, 1986. The tower is located west of the parking structure and can be easily seen as you approach the Airport.</a:t>
            </a:r>
          </a:p>
          <a:p>
            <a:pPr marL="0" indent="0">
              <a:buNone/>
            </a:pPr>
            <a:r>
              <a:rPr lang="en-US" dirty="0"/>
              <a:t>The Federal Aviation Administration (FAA), an agency of the federal government, operates the tower. The FAA is charged with maintaining the safety of air travel throughout the United States. The tower houses the tower cab (on top), the radar room, electronic equipment rooms and offices.</a:t>
            </a:r>
          </a:p>
          <a:p>
            <a:pPr marL="0" indent="0">
              <a:buNone/>
            </a:pPr>
            <a:r>
              <a:rPr lang="en-US" dirty="0"/>
              <a:t>The radar room controllers interpret numbered blips on a radarscope and perform the critical function of directing aircraft as they approach and depart Milwaukee and other outlying airports within approximately a 30-mile radius and up to 10,000 feet. The controllers in the control tower cab maintain radio contact with pilots, directing those who are operating aircraft within the Mitchell Airport traffic area, and directing other aircraft movement on the ground.</a:t>
            </a:r>
          </a:p>
          <a:p>
            <a:endParaRPr lang="en-US" dirty="0"/>
          </a:p>
        </p:txBody>
      </p:sp>
      <p:sp>
        <p:nvSpPr>
          <p:cNvPr id="5" name="Content Placeholder 4"/>
          <p:cNvSpPr>
            <a:spLocks noGrp="1"/>
          </p:cNvSpPr>
          <p:nvPr>
            <p:ph sz="half" idx="1"/>
          </p:nvPr>
        </p:nvSpPr>
        <p:spPr>
          <a:xfrm>
            <a:off x="791633" y="1518037"/>
            <a:ext cx="4184035" cy="3202243"/>
          </a:xfrm>
        </p:spPr>
        <p:txBody>
          <a:bodyPr>
            <a:normAutofit fontScale="62500" lnSpcReduction="20000"/>
          </a:bodyPr>
          <a:lstStyle/>
          <a:p>
            <a:pPr marL="0" indent="0">
              <a:buNone/>
            </a:pPr>
            <a:r>
              <a:rPr lang="en-US" b="1" dirty="0"/>
              <a:t>Control Tower Fun Facts...</a:t>
            </a:r>
            <a:endParaRPr lang="en-US" dirty="0"/>
          </a:p>
          <a:p>
            <a:pPr marL="0" indent="0">
              <a:buNone/>
            </a:pPr>
            <a:r>
              <a:rPr lang="en-US" dirty="0"/>
              <a:t> Height is 200’ 4-1/2” — The same as an 18-story building!</a:t>
            </a:r>
          </a:p>
          <a:p>
            <a:pPr marL="0" indent="0">
              <a:buNone/>
            </a:pPr>
            <a:r>
              <a:rPr lang="en-US" dirty="0"/>
              <a:t>92 modules were used to construct the tower — 23 in each of the 4 legs</a:t>
            </a:r>
          </a:p>
          <a:p>
            <a:pPr marL="0" indent="0">
              <a:buNone/>
            </a:pPr>
            <a:r>
              <a:rPr lang="en-US" dirty="0"/>
              <a:t>Of the tower structure’s four legs:</a:t>
            </a:r>
          </a:p>
          <a:p>
            <a:pPr marL="0" indent="0">
              <a:buNone/>
            </a:pPr>
            <a:r>
              <a:rPr lang="en-US" dirty="0"/>
              <a:t>one contains the elevator — it takes 33 seconds to go from ground level to the tower cab</a:t>
            </a:r>
          </a:p>
          <a:p>
            <a:pPr marL="0" indent="0">
              <a:buNone/>
            </a:pPr>
            <a:r>
              <a:rPr lang="en-US" dirty="0"/>
              <a:t>one contains general utilities</a:t>
            </a:r>
          </a:p>
          <a:p>
            <a:pPr marL="0" indent="0">
              <a:buNone/>
            </a:pPr>
            <a:r>
              <a:rPr lang="en-US" dirty="0"/>
              <a:t>one contains stairs — there are 245 steps from the ground level to the tower cab</a:t>
            </a:r>
          </a:p>
          <a:p>
            <a:pPr marL="0" indent="0">
              <a:buNone/>
            </a:pPr>
            <a:r>
              <a:rPr lang="en-US" dirty="0"/>
              <a:t>one contains electrical </a:t>
            </a:r>
            <a:r>
              <a:rPr lang="en-US" dirty="0" err="1"/>
              <a:t>powerOn</a:t>
            </a:r>
            <a:r>
              <a:rPr lang="en-US" dirty="0"/>
              <a:t> a clear night, you can see the lights of Chicago, Illinois and Muskegon, Michigan</a:t>
            </a:r>
          </a:p>
          <a:p>
            <a:pPr marL="0" indent="0">
              <a:buNone/>
            </a:pPr>
            <a:r>
              <a:rPr lang="en-US" dirty="0"/>
              <a:t> </a:t>
            </a:r>
          </a:p>
          <a:p>
            <a:endParaRPr lang="en-US" dirty="0"/>
          </a:p>
        </p:txBody>
      </p:sp>
      <p:pic>
        <p:nvPicPr>
          <p:cNvPr id="6" name="Picture 5"/>
          <p:cNvPicPr>
            <a:picLocks noChangeAspect="1"/>
          </p:cNvPicPr>
          <p:nvPr/>
        </p:nvPicPr>
        <p:blipFill>
          <a:blip r:embed="rId2"/>
          <a:stretch>
            <a:fillRect/>
          </a:stretch>
        </p:blipFill>
        <p:spPr>
          <a:xfrm>
            <a:off x="2685535" y="4110681"/>
            <a:ext cx="4193060" cy="2616663"/>
          </a:xfrm>
          <a:prstGeom prst="rect">
            <a:avLst/>
          </a:prstGeom>
        </p:spPr>
      </p:pic>
    </p:spTree>
    <p:extLst>
      <p:ext uri="{BB962C8B-B14F-4D97-AF65-F5344CB8AC3E}">
        <p14:creationId xmlns:p14="http://schemas.microsoft.com/office/powerpoint/2010/main" val="276530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Charter Buses: Drop off passengers on the baggage claim road near door 5.</a:t>
            </a:r>
          </a:p>
        </p:txBody>
      </p:sp>
      <p:sp>
        <p:nvSpPr>
          <p:cNvPr id="3" name="Content Placeholder 2"/>
          <p:cNvSpPr>
            <a:spLocks noGrp="1"/>
          </p:cNvSpPr>
          <p:nvPr>
            <p:ph idx="1"/>
          </p:nvPr>
        </p:nvSpPr>
        <p:spPr/>
        <p:txBody>
          <a:bodyPr/>
          <a:lstStyle/>
          <a:p>
            <a:r>
              <a:rPr lang="en-US" dirty="0"/>
              <a:t>Tour groups can enter through door 5 (American Airlines). </a:t>
            </a:r>
          </a:p>
          <a:p>
            <a:r>
              <a:rPr lang="en-US" dirty="0"/>
              <a:t>Upon entering, you will see a set of escalators to your right. Please proceed up the escalator to the main terminal from the baggage claim building. Please meet near the Traveler’s Aid Information Desk. </a:t>
            </a:r>
          </a:p>
          <a:p>
            <a:r>
              <a:rPr lang="en-US" dirty="0"/>
              <a:t>If anyone from your tour group requires an elevator from the baggage claim building to the main terminal, the elevator is located immediately across from the escalators. Take the elevator to level 3 skywalk and proceed to the main terminal. Please meet near the Traveler’s Aid Information Desk. </a:t>
            </a:r>
          </a:p>
          <a:p>
            <a:r>
              <a:rPr lang="en-US" dirty="0"/>
              <a:t>A great place to begin your tour: The Mitchell Gallery of Flight! Please ask the volunteers at the Info Desk to point you in the right direction.</a:t>
            </a:r>
          </a:p>
          <a:p>
            <a:r>
              <a:rPr lang="en-US" dirty="0"/>
              <a:t>Let’s Begin! </a:t>
            </a:r>
          </a:p>
        </p:txBody>
      </p:sp>
    </p:spTree>
    <p:extLst>
      <p:ext uri="{BB962C8B-B14F-4D97-AF65-F5344CB8AC3E}">
        <p14:creationId xmlns:p14="http://schemas.microsoft.com/office/powerpoint/2010/main" val="2852882357"/>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4311</Words>
  <Application>Microsoft Office PowerPoint</Application>
  <PresentationFormat>Widescreen</PresentationFormat>
  <Paragraphs>208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Montserrat SemiBold</vt:lpstr>
      <vt:lpstr>Trebuchet MS</vt:lpstr>
      <vt:lpstr>Wingdings</vt:lpstr>
      <vt:lpstr>Wingdings 3</vt:lpstr>
      <vt:lpstr>Facet</vt:lpstr>
      <vt:lpstr>PowerPoint Presentation</vt:lpstr>
      <vt:lpstr>Mitchell B-25 </vt:lpstr>
      <vt:lpstr>See how we’ve grown…</vt:lpstr>
      <vt:lpstr>MKE’s Aviation History</vt:lpstr>
      <vt:lpstr>MKE’s Aviation History (continued)</vt:lpstr>
      <vt:lpstr>Parking</vt:lpstr>
      <vt:lpstr>Amtrak Station</vt:lpstr>
      <vt:lpstr>Air Traffic Control Tower</vt:lpstr>
      <vt:lpstr>Charter Buses: Drop off passengers on the baggage claim road near door 5.</vt:lpstr>
      <vt:lpstr>The Tour</vt:lpstr>
      <vt:lpstr>Tour: Main Terminal - Upper Level (north end) </vt:lpstr>
      <vt:lpstr>Tour: Main Terminal Area- Upper Level (south end) </vt:lpstr>
      <vt:lpstr>The Tour (cont’d)…</vt:lpstr>
      <vt:lpstr>Tour: Take the Elevator down to Ticketing- located right outside of the Summerfest Marketplace.</vt:lpstr>
      <vt:lpstr>Main Terminal Area- Upper Level (south end)</vt:lpstr>
      <vt:lpstr>Main Terminal Area- Upper Level (south end) continued.  You will see: </vt:lpstr>
      <vt:lpstr>Main Terminal Area- Upper Level (middle)  You will see (con’t): </vt:lpstr>
      <vt:lpstr>Concourses C, D and E</vt:lpstr>
      <vt:lpstr>   Concourses C, D &amp; E</vt:lpstr>
      <vt:lpstr>Concourse C: Airport Administration and International Arrivals Terminal</vt:lpstr>
      <vt:lpstr>Where Do Travelers Pick Up Luggage?  (Please head toward No Boundaries and take escalator down to baggage claim). </vt:lpstr>
      <vt:lpstr>Baggage Claim (End of tour)</vt:lpstr>
      <vt:lpstr>The Airfield</vt:lpstr>
      <vt:lpstr>128th Wisconsin Air National Guard  (located on the eastern edge of airport)</vt:lpstr>
      <vt:lpstr>AIRPORT FIRE STATION (located on the southeastern part of the airport)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2015-12-23T18:55:23Z</dcterms:created>
  <dcterms:modified xsi:type="dcterms:W3CDTF">2021-12-07T22:21:19Z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